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74" r:id="rId4"/>
    <p:sldId id="258" r:id="rId5"/>
    <p:sldId id="259" r:id="rId6"/>
    <p:sldId id="260" r:id="rId7"/>
    <p:sldId id="261" r:id="rId8"/>
    <p:sldId id="262" r:id="rId9"/>
    <p:sldId id="263" r:id="rId10"/>
    <p:sldId id="266" r:id="rId11"/>
    <p:sldId id="267" r:id="rId12"/>
    <p:sldId id="268" r:id="rId13"/>
    <p:sldId id="264" r:id="rId14"/>
    <p:sldId id="265" r:id="rId15"/>
    <p:sldId id="269" r:id="rId16"/>
    <p:sldId id="272" r:id="rId17"/>
    <p:sldId id="273" r:id="rId18"/>
    <p:sldId id="270" r:id="rId19"/>
    <p:sldId id="27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633"/>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25000"/>
            <a:lum/>
          </a:blip>
          <a:srcRect/>
          <a:stretch>
            <a:fillRect l="20000" t="5000" r="20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rgbClr val="63666A"/>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5A64B92-A020-4ADD-A2DA-F95EA4838B2A}" type="datetimeFigureOut">
              <a:rPr lang="en-US" smtClean="0"/>
              <a:t>10/11/2023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F906146-65EC-4BB7-9929-462610950011}"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59232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403286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60036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39313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906146-65EC-4BB7-9929-462610950011}"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851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05194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19709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31377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84898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252000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A64B92-A020-4ADD-A2DA-F95EA4838B2A}"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906146-65EC-4BB7-9929-462610950011}" type="slidenum">
              <a:rPr lang="en-US" smtClean="0"/>
              <a:t>‹#›</a:t>
            </a:fld>
            <a:endParaRPr lang="en-US" dirty="0"/>
          </a:p>
        </p:txBody>
      </p:sp>
    </p:spTree>
    <p:extLst>
      <p:ext uri="{BB962C8B-B14F-4D97-AF65-F5344CB8AC3E}">
        <p14:creationId xmlns:p14="http://schemas.microsoft.com/office/powerpoint/2010/main" val="13065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5A64B92-A020-4ADD-A2DA-F95EA4838B2A}" type="datetimeFigureOut">
              <a:rPr lang="en-US" smtClean="0"/>
              <a:t>10/11/2023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F906146-65EC-4BB7-9929-462610950011}" type="slidenum">
              <a:rPr lang="en-US" smtClean="0"/>
              <a:t>‹#›</a:t>
            </a:fld>
            <a:endParaRPr lang="en-US" dirty="0"/>
          </a:p>
        </p:txBody>
      </p:sp>
    </p:spTree>
    <p:extLst>
      <p:ext uri="{BB962C8B-B14F-4D97-AF65-F5344CB8AC3E}">
        <p14:creationId xmlns:p14="http://schemas.microsoft.com/office/powerpoint/2010/main" val="425937715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chambless@ulm.edu"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mailto:sclow@ulm.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t="5000" r="20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862633"/>
                </a:solidFill>
                <a:latin typeface="Calibri Light" panose="020F0302020204030204" pitchFamily="34" charset="0"/>
              </a:rPr>
              <a:t>Cash Handling	</a:t>
            </a:r>
          </a:p>
        </p:txBody>
      </p:sp>
      <p:sp>
        <p:nvSpPr>
          <p:cNvPr id="3" name="Subtitle 2"/>
          <p:cNvSpPr>
            <a:spLocks noGrp="1"/>
          </p:cNvSpPr>
          <p:nvPr>
            <p:ph type="subTitle" idx="1"/>
          </p:nvPr>
        </p:nvSpPr>
        <p:spPr/>
        <p:txBody>
          <a:bodyPr/>
          <a:lstStyle/>
          <a:p>
            <a:r>
              <a:rPr lang="en-US" dirty="0">
                <a:solidFill>
                  <a:srgbClr val="63666A"/>
                </a:solidFill>
                <a:latin typeface="Calibri Light" panose="020F0302020204030204" pitchFamily="34" charset="0"/>
              </a:rPr>
              <a:t>Cash Handling Policies and Procedures</a:t>
            </a:r>
          </a:p>
        </p:txBody>
      </p:sp>
    </p:spTree>
    <p:extLst>
      <p:ext uri="{BB962C8B-B14F-4D97-AF65-F5344CB8AC3E}">
        <p14:creationId xmlns:p14="http://schemas.microsoft.com/office/powerpoint/2010/main" val="171038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35120" t="13093" r="17286" b="40781"/>
          <a:stretch/>
        </p:blipFill>
        <p:spPr>
          <a:xfrm>
            <a:off x="2957385" y="81144"/>
            <a:ext cx="6277231" cy="6695713"/>
          </a:xfrm>
          <a:prstGeom prst="rect">
            <a:avLst/>
          </a:prstGeom>
          <a:ln>
            <a:noFill/>
          </a:ln>
        </p:spPr>
      </p:pic>
    </p:spTree>
    <p:extLst>
      <p:ext uri="{BB962C8B-B14F-4D97-AF65-F5344CB8AC3E}">
        <p14:creationId xmlns:p14="http://schemas.microsoft.com/office/powerpoint/2010/main" val="1217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319" t="9610" r="6785" b="11712"/>
          <a:stretch/>
        </p:blipFill>
        <p:spPr>
          <a:xfrm>
            <a:off x="3227995" y="68456"/>
            <a:ext cx="5736011" cy="6721088"/>
          </a:xfrm>
          <a:prstGeom prst="rect">
            <a:avLst/>
          </a:prstGeom>
        </p:spPr>
      </p:pic>
    </p:spTree>
    <p:extLst>
      <p:ext uri="{BB962C8B-B14F-4D97-AF65-F5344CB8AC3E}">
        <p14:creationId xmlns:p14="http://schemas.microsoft.com/office/powerpoint/2010/main" val="144529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6355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 (cont’d)</a:t>
            </a:r>
          </a:p>
        </p:txBody>
      </p:sp>
      <p:sp>
        <p:nvSpPr>
          <p:cNvPr id="3" name="Content Placeholder 2"/>
          <p:cNvSpPr>
            <a:spLocks noGrp="1"/>
          </p:cNvSpPr>
          <p:nvPr>
            <p:ph idx="1"/>
          </p:nvPr>
        </p:nvSpPr>
        <p:spPr/>
        <p:txBody>
          <a:bodyPr/>
          <a:lstStyle/>
          <a:p>
            <a:r>
              <a:rPr lang="en-US" dirty="0"/>
              <a:t>The Cashier will verify that the deposit ticket total agrees with the cash received and stamp all copies of the ticket. One copy will be returned to the department and the Cashier will retain the original.</a:t>
            </a:r>
          </a:p>
          <a:p>
            <a:r>
              <a:rPr lang="en-US" dirty="0"/>
              <a:t>All cash received by departments must be supported by appropriate documentation as listed below:</a:t>
            </a:r>
          </a:p>
          <a:p>
            <a:pPr lvl="1"/>
            <a:r>
              <a:rPr lang="en-US" dirty="0"/>
              <a:t>All deposits must be accompanied by departmental deposits</a:t>
            </a:r>
          </a:p>
          <a:p>
            <a:pPr lvl="1"/>
            <a:r>
              <a:rPr lang="en-US" dirty="0"/>
              <a:t>Credit card transactions must be supported by the individual credit card sales receipts</a:t>
            </a:r>
          </a:p>
          <a:p>
            <a:pPr lvl="1"/>
            <a:r>
              <a:rPr lang="en-US" dirty="0"/>
              <a:t>Any other documents which will help to ensure the proper documentation and coding of the funds should be included with the deposit</a:t>
            </a:r>
          </a:p>
          <a:p>
            <a:pPr lvl="2"/>
            <a:r>
              <a:rPr lang="en-US" dirty="0"/>
              <a:t>This supporting documentation may include a copy of the check, computer printout, supporting spreadsheet or itemized list, reconciliation, internal memorandum, or letter from the payer</a:t>
            </a:r>
          </a:p>
          <a:p>
            <a:pPr lvl="1"/>
            <a:r>
              <a:rPr lang="en-US" dirty="0"/>
              <a:t>The department must retain copies of supporting documentation, including any receipts issued to students or other customers</a:t>
            </a:r>
          </a:p>
        </p:txBody>
      </p:sp>
    </p:spTree>
    <p:extLst>
      <p:ext uri="{BB962C8B-B14F-4D97-AF65-F5344CB8AC3E}">
        <p14:creationId xmlns:p14="http://schemas.microsoft.com/office/powerpoint/2010/main" val="294235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 (cont’d)</a:t>
            </a:r>
          </a:p>
        </p:txBody>
      </p:sp>
      <p:sp>
        <p:nvSpPr>
          <p:cNvPr id="3" name="Content Placeholder 2"/>
          <p:cNvSpPr>
            <a:spLocks noGrp="1"/>
          </p:cNvSpPr>
          <p:nvPr>
            <p:ph idx="1"/>
          </p:nvPr>
        </p:nvSpPr>
        <p:spPr/>
        <p:txBody>
          <a:bodyPr/>
          <a:lstStyle/>
          <a:p>
            <a:r>
              <a:rPr lang="en-US" dirty="0"/>
              <a:t>When departments find discrepancies or have questions about their deposits, they should contact LaCap at (318) 342-5130 (if found the same day the deposit was made) or the Controller’s Office (if found after the date the deposit was made)</a:t>
            </a:r>
          </a:p>
          <a:p>
            <a:r>
              <a:rPr lang="en-US" dirty="0"/>
              <a:t>A department should immediately contact the appropriate Dean or Division Head if monies are found to be missing, or if there is suspicion of theft or diversion of funds</a:t>
            </a:r>
          </a:p>
          <a:p>
            <a:r>
              <a:rPr lang="en-US" dirty="0"/>
              <a:t>The Controller, University Police, and the Office of Internal Audit should be notified once the Dean or Division Head is aware</a:t>
            </a:r>
          </a:p>
        </p:txBody>
      </p:sp>
    </p:spTree>
    <p:extLst>
      <p:ext uri="{BB962C8B-B14F-4D97-AF65-F5344CB8AC3E}">
        <p14:creationId xmlns:p14="http://schemas.microsoft.com/office/powerpoint/2010/main" val="354837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 Segregation of Duties</a:t>
            </a:r>
          </a:p>
        </p:txBody>
      </p:sp>
      <p:sp>
        <p:nvSpPr>
          <p:cNvPr id="3" name="Content Placeholder 2"/>
          <p:cNvSpPr>
            <a:spLocks noGrp="1"/>
          </p:cNvSpPr>
          <p:nvPr>
            <p:ph idx="1"/>
          </p:nvPr>
        </p:nvSpPr>
        <p:spPr/>
        <p:txBody>
          <a:bodyPr/>
          <a:lstStyle/>
          <a:p>
            <a:r>
              <a:rPr lang="en-US" dirty="0"/>
              <a:t>Departments handling cash should separate, to the extent possible, all duties relating to cash handling</a:t>
            </a:r>
          </a:p>
          <a:p>
            <a:r>
              <a:rPr lang="en-US" dirty="0"/>
              <a:t>A system of checks and balances should be established in which tasks are performed by different individuals to assure adequate controls</a:t>
            </a:r>
          </a:p>
          <a:p>
            <a:pPr lvl="1"/>
            <a:r>
              <a:rPr lang="en-US" dirty="0"/>
              <a:t>For example: One person should prepare the deposits and a second person should review the department’s monthly ledger verifying the deposits</a:t>
            </a:r>
          </a:p>
          <a:p>
            <a:r>
              <a:rPr lang="en-US" dirty="0"/>
              <a:t>It is the department head’s responsibility to ensure that any amount deposited with LaCap includes all monies received</a:t>
            </a:r>
          </a:p>
          <a:p>
            <a:r>
              <a:rPr lang="en-US" dirty="0"/>
              <a:t>The department head or his designee should review the department’s account on a regular basis, but not less than monthly</a:t>
            </a:r>
          </a:p>
          <a:p>
            <a:r>
              <a:rPr lang="en-US" dirty="0"/>
              <a:t>The department head may access the departmental accounts and transactions online</a:t>
            </a:r>
          </a:p>
        </p:txBody>
      </p:sp>
    </p:spTree>
    <p:extLst>
      <p:ext uri="{BB962C8B-B14F-4D97-AF65-F5344CB8AC3E}">
        <p14:creationId xmlns:p14="http://schemas.microsoft.com/office/powerpoint/2010/main" val="262607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the Cash Handling Process</a:t>
            </a:r>
          </a:p>
        </p:txBody>
      </p:sp>
      <p:sp>
        <p:nvSpPr>
          <p:cNvPr id="3" name="Content Placeholder 2"/>
          <p:cNvSpPr>
            <a:spLocks noGrp="1"/>
          </p:cNvSpPr>
          <p:nvPr>
            <p:ph idx="1"/>
          </p:nvPr>
        </p:nvSpPr>
        <p:spPr/>
        <p:txBody>
          <a:bodyPr>
            <a:normAutofit fontScale="92500" lnSpcReduction="20000"/>
          </a:bodyPr>
          <a:lstStyle/>
          <a:p>
            <a:r>
              <a:rPr lang="en-US" u="sng" dirty="0"/>
              <a:t>Handling Cash</a:t>
            </a:r>
            <a:r>
              <a:rPr lang="en-US" dirty="0"/>
              <a:t> – Individual who accepts cash payments, endorses checks, and issues a receipt</a:t>
            </a:r>
          </a:p>
          <a:p>
            <a:pPr lvl="1"/>
            <a:r>
              <a:rPr lang="en-US" dirty="0"/>
              <a:t>This individual has access to cash</a:t>
            </a:r>
          </a:p>
          <a:p>
            <a:r>
              <a:rPr lang="en-US" u="sng" dirty="0"/>
              <a:t>Preparing the Deposit</a:t>
            </a:r>
            <a:r>
              <a:rPr lang="en-US" dirty="0"/>
              <a:t> – Individual counting the cash and preparing the departmental deposit form or the bank deposit form</a:t>
            </a:r>
          </a:p>
          <a:p>
            <a:pPr lvl="1"/>
            <a:r>
              <a:rPr lang="en-US" dirty="0"/>
              <a:t>This individual has access to cash</a:t>
            </a:r>
          </a:p>
          <a:p>
            <a:r>
              <a:rPr lang="en-US" u="sng" dirty="0"/>
              <a:t>Reconciling Receipts to Deposit</a:t>
            </a:r>
            <a:r>
              <a:rPr lang="en-US" dirty="0"/>
              <a:t> – Individual comparing amount of cash collected based on register tape totals, manual receipt book total, or listing of cash receipts</a:t>
            </a:r>
          </a:p>
          <a:p>
            <a:r>
              <a:rPr lang="en-US" u="sng" dirty="0"/>
              <a:t>Reviewing Departmental Deposit Form</a:t>
            </a:r>
            <a:r>
              <a:rPr lang="en-US" dirty="0"/>
              <a:t> – Individual approving the departmental deposit form to ensure the individual preparing the deposit is different from the individual handling cash; this individual may not handle or have access to cash</a:t>
            </a:r>
          </a:p>
          <a:p>
            <a:r>
              <a:rPr lang="en-US" u="sng" dirty="0"/>
              <a:t>Making Cash Deposit</a:t>
            </a:r>
            <a:r>
              <a:rPr lang="en-US" dirty="0"/>
              <a:t> – Individuals making cash deposit at LaCap</a:t>
            </a:r>
          </a:p>
          <a:p>
            <a:pPr lvl="1"/>
            <a:r>
              <a:rPr lang="en-US" dirty="0"/>
              <a:t>This individual has access to cash</a:t>
            </a:r>
          </a:p>
          <a:p>
            <a:r>
              <a:rPr lang="en-US" u="sng" dirty="0"/>
              <a:t>Verifying Deposit in Banner</a:t>
            </a:r>
            <a:r>
              <a:rPr lang="en-US" dirty="0"/>
              <a:t> – Individual comparing the departmental deposit form to the amount recorded in Banner</a:t>
            </a:r>
            <a:endParaRPr lang="en-US" u="sng" dirty="0"/>
          </a:p>
        </p:txBody>
      </p:sp>
    </p:spTree>
    <p:extLst>
      <p:ext uri="{BB962C8B-B14F-4D97-AF65-F5344CB8AC3E}">
        <p14:creationId xmlns:p14="http://schemas.microsoft.com/office/powerpoint/2010/main" val="309556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11549"/>
            <a:ext cx="9692640" cy="1325562"/>
          </a:xfrm>
        </p:spPr>
        <p:txBody>
          <a:bodyPr/>
          <a:lstStyle/>
          <a:p>
            <a:r>
              <a:rPr lang="en-US" dirty="0"/>
              <a:t>Examples of Segregation of Duties</a:t>
            </a:r>
          </a:p>
        </p:txBody>
      </p:sp>
      <p:sp>
        <p:nvSpPr>
          <p:cNvPr id="3" name="Text Placeholder 2"/>
          <p:cNvSpPr>
            <a:spLocks noGrp="1"/>
          </p:cNvSpPr>
          <p:nvPr>
            <p:ph type="body" idx="1"/>
          </p:nvPr>
        </p:nvSpPr>
        <p:spPr>
          <a:xfrm>
            <a:off x="1261872" y="1347895"/>
            <a:ext cx="4480560" cy="731520"/>
          </a:xfrm>
        </p:spPr>
        <p:txBody>
          <a:bodyPr>
            <a:normAutofit/>
          </a:bodyPr>
          <a:lstStyle/>
          <a:p>
            <a:pPr algn="ctr"/>
            <a:r>
              <a:rPr lang="en-US" sz="2800" dirty="0">
                <a:solidFill>
                  <a:srgbClr val="63666A"/>
                </a:solidFill>
              </a:rPr>
              <a:t>3 Employees</a:t>
            </a:r>
          </a:p>
        </p:txBody>
      </p:sp>
      <p:sp>
        <p:nvSpPr>
          <p:cNvPr id="5" name="Text Placeholder 4"/>
          <p:cNvSpPr>
            <a:spLocks noGrp="1"/>
          </p:cNvSpPr>
          <p:nvPr>
            <p:ph type="body" sz="quarter" idx="3"/>
          </p:nvPr>
        </p:nvSpPr>
        <p:spPr>
          <a:xfrm>
            <a:off x="6038931" y="3646694"/>
            <a:ext cx="4480560" cy="731520"/>
          </a:xfrm>
        </p:spPr>
        <p:txBody>
          <a:bodyPr>
            <a:normAutofit/>
          </a:bodyPr>
          <a:lstStyle/>
          <a:p>
            <a:pPr algn="ctr"/>
            <a:r>
              <a:rPr lang="en-US" sz="2800" dirty="0">
                <a:solidFill>
                  <a:srgbClr val="63666A"/>
                </a:solidFill>
              </a:rPr>
              <a:t>2 Employees</a:t>
            </a:r>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4095519057"/>
              </p:ext>
            </p:extLst>
          </p:nvPr>
        </p:nvGraphicFramePr>
        <p:xfrm>
          <a:off x="5163636" y="4515283"/>
          <a:ext cx="5943599" cy="1600200"/>
        </p:xfrm>
        <a:graphic>
          <a:graphicData uri="http://schemas.openxmlformats.org/drawingml/2006/table">
            <a:tbl>
              <a:tblPr firstRow="1" bandRow="1">
                <a:tableStyleId>{00A15C55-8517-42AA-B614-E9B94910E393}</a:tableStyleId>
              </a:tblPr>
              <a:tblGrid>
                <a:gridCol w="809147">
                  <a:extLst>
                    <a:ext uri="{9D8B030D-6E8A-4147-A177-3AD203B41FA5}">
                      <a16:colId xmlns:a16="http://schemas.microsoft.com/office/drawing/2014/main" val="20000"/>
                    </a:ext>
                  </a:extLst>
                </a:gridCol>
                <a:gridCol w="787940">
                  <a:extLst>
                    <a:ext uri="{9D8B030D-6E8A-4147-A177-3AD203B41FA5}">
                      <a16:colId xmlns:a16="http://schemas.microsoft.com/office/drawing/2014/main" val="20001"/>
                    </a:ext>
                  </a:extLst>
                </a:gridCol>
                <a:gridCol w="817124">
                  <a:extLst>
                    <a:ext uri="{9D8B030D-6E8A-4147-A177-3AD203B41FA5}">
                      <a16:colId xmlns:a16="http://schemas.microsoft.com/office/drawing/2014/main" val="20002"/>
                    </a:ext>
                  </a:extLst>
                </a:gridCol>
                <a:gridCol w="992221">
                  <a:extLst>
                    <a:ext uri="{9D8B030D-6E8A-4147-A177-3AD203B41FA5}">
                      <a16:colId xmlns:a16="http://schemas.microsoft.com/office/drawing/2014/main" val="20003"/>
                    </a:ext>
                  </a:extLst>
                </a:gridCol>
                <a:gridCol w="1089498">
                  <a:extLst>
                    <a:ext uri="{9D8B030D-6E8A-4147-A177-3AD203B41FA5}">
                      <a16:colId xmlns:a16="http://schemas.microsoft.com/office/drawing/2014/main" val="20004"/>
                    </a:ext>
                  </a:extLst>
                </a:gridCol>
                <a:gridCol w="680936">
                  <a:extLst>
                    <a:ext uri="{9D8B030D-6E8A-4147-A177-3AD203B41FA5}">
                      <a16:colId xmlns:a16="http://schemas.microsoft.com/office/drawing/2014/main" val="20005"/>
                    </a:ext>
                  </a:extLst>
                </a:gridCol>
                <a:gridCol w="766733">
                  <a:extLst>
                    <a:ext uri="{9D8B030D-6E8A-4147-A177-3AD203B41FA5}">
                      <a16:colId xmlns:a16="http://schemas.microsoft.com/office/drawing/2014/main" val="20006"/>
                    </a:ext>
                  </a:extLst>
                </a:gridCol>
              </a:tblGrid>
              <a:tr h="679287">
                <a:tc>
                  <a:txBody>
                    <a:bodyPr/>
                    <a:lstStyle/>
                    <a:p>
                      <a:pPr algn="ctr"/>
                      <a:endParaRPr lang="en-US" sz="1200" dirty="0"/>
                    </a:p>
                  </a:txBody>
                  <a:tcPr marB="0" anchor="ctr"/>
                </a:tc>
                <a:tc>
                  <a:txBody>
                    <a:bodyPr/>
                    <a:lstStyle/>
                    <a:p>
                      <a:pPr algn="ctr"/>
                      <a:r>
                        <a:rPr lang="en-US" sz="1200" dirty="0"/>
                        <a:t>Handling Cash</a:t>
                      </a:r>
                    </a:p>
                  </a:txBody>
                  <a:tcPr marB="0" anchor="ctr"/>
                </a:tc>
                <a:tc>
                  <a:txBody>
                    <a:bodyPr/>
                    <a:lstStyle/>
                    <a:p>
                      <a:pPr algn="ctr"/>
                      <a:r>
                        <a:rPr lang="en-US" sz="1200" dirty="0"/>
                        <a:t>Preparing Deposit</a:t>
                      </a:r>
                    </a:p>
                  </a:txBody>
                  <a:tcPr marB="0" anchor="ctr"/>
                </a:tc>
                <a:tc>
                  <a:txBody>
                    <a:bodyPr/>
                    <a:lstStyle/>
                    <a:p>
                      <a:pPr algn="ctr"/>
                      <a:r>
                        <a:rPr lang="en-US" sz="1200" dirty="0"/>
                        <a:t>Reconciling Receipts to Deposit</a:t>
                      </a:r>
                    </a:p>
                  </a:txBody>
                  <a:tcPr marB="0" anchor="ctr"/>
                </a:tc>
                <a:tc>
                  <a:txBody>
                    <a:bodyPr/>
                    <a:lstStyle/>
                    <a:p>
                      <a:pPr algn="ctr"/>
                      <a:r>
                        <a:rPr lang="en-US" sz="1200" dirty="0"/>
                        <a:t>Reviewing Departmental</a:t>
                      </a:r>
                      <a:r>
                        <a:rPr lang="en-US" sz="1200" baseline="0" dirty="0"/>
                        <a:t> Deposit Form</a:t>
                      </a:r>
                      <a:endParaRPr lang="en-US" sz="1200" dirty="0"/>
                    </a:p>
                  </a:txBody>
                  <a:tcPr marB="0" anchor="ctr"/>
                </a:tc>
                <a:tc>
                  <a:txBody>
                    <a:bodyPr/>
                    <a:lstStyle/>
                    <a:p>
                      <a:pPr algn="ctr"/>
                      <a:r>
                        <a:rPr lang="en-US" sz="1200" dirty="0"/>
                        <a:t>Making Cash Deposit</a:t>
                      </a:r>
                    </a:p>
                  </a:txBody>
                  <a:tcPr marB="0" anchor="ctr"/>
                </a:tc>
                <a:tc>
                  <a:txBody>
                    <a:bodyPr/>
                    <a:lstStyle/>
                    <a:p>
                      <a:pPr algn="ctr"/>
                      <a:r>
                        <a:rPr lang="en-US" sz="1200" dirty="0"/>
                        <a:t>Verifying Deposit in Banner</a:t>
                      </a:r>
                    </a:p>
                  </a:txBody>
                  <a:tcPr marB="0" anchor="ctr"/>
                </a:tc>
                <a:extLst>
                  <a:ext uri="{0D108BD9-81ED-4DB2-BD59-A6C34878D82A}">
                    <a16:rowId xmlns:a16="http://schemas.microsoft.com/office/drawing/2014/main" val="10000"/>
                  </a:ext>
                </a:extLst>
              </a:tr>
              <a:tr h="321219">
                <a:tc>
                  <a:txBody>
                    <a:bodyPr/>
                    <a:lstStyle/>
                    <a:p>
                      <a:pPr algn="ctr"/>
                      <a:r>
                        <a:rPr lang="en-US" sz="1200" dirty="0"/>
                        <a:t>Individual #1</a:t>
                      </a:r>
                    </a:p>
                  </a:txBody>
                  <a:tcPr marB="0" anchor="ctr"/>
                </a:tc>
                <a:tc>
                  <a:txBody>
                    <a:bodyPr/>
                    <a:lstStyle/>
                    <a:p>
                      <a:pPr algn="ctr"/>
                      <a:r>
                        <a:rPr lang="en-US" sz="1200" dirty="0"/>
                        <a:t>X</a:t>
                      </a:r>
                    </a:p>
                  </a:txBody>
                  <a:tcPr marB="0" anchor="ctr"/>
                </a:tc>
                <a:tc>
                  <a:txBody>
                    <a:bodyPr/>
                    <a:lstStyle/>
                    <a:p>
                      <a:pPr algn="ctr"/>
                      <a:r>
                        <a:rPr lang="en-US" sz="1200" dirty="0"/>
                        <a:t>X</a:t>
                      </a:r>
                    </a:p>
                  </a:txBody>
                  <a:tcPr marB="0" anchor="ctr"/>
                </a:tc>
                <a:tc>
                  <a:txBody>
                    <a:bodyPr/>
                    <a:lstStyle/>
                    <a:p>
                      <a:pPr algn="ctr"/>
                      <a:endParaRPr lang="en-US" sz="1200" dirty="0"/>
                    </a:p>
                  </a:txBody>
                  <a:tcPr marB="0" anchor="ctr"/>
                </a:tc>
                <a:tc>
                  <a:txBody>
                    <a:bodyPr/>
                    <a:lstStyle/>
                    <a:p>
                      <a:pPr algn="ctr"/>
                      <a:endParaRPr lang="en-US" sz="1200" dirty="0"/>
                    </a:p>
                  </a:txBody>
                  <a:tcPr marB="0" anchor="ctr"/>
                </a:tc>
                <a:tc>
                  <a:txBody>
                    <a:bodyPr/>
                    <a:lstStyle/>
                    <a:p>
                      <a:pPr algn="ctr"/>
                      <a:r>
                        <a:rPr lang="en-US" sz="1200" dirty="0"/>
                        <a:t>X</a:t>
                      </a:r>
                    </a:p>
                  </a:txBody>
                  <a:tcPr marB="0" anchor="ctr"/>
                </a:tc>
                <a:tc>
                  <a:txBody>
                    <a:bodyPr/>
                    <a:lstStyle/>
                    <a:p>
                      <a:pPr algn="ctr"/>
                      <a:endParaRPr lang="en-US" sz="1200" dirty="0"/>
                    </a:p>
                  </a:txBody>
                  <a:tcPr marB="0" anchor="ctr"/>
                </a:tc>
                <a:extLst>
                  <a:ext uri="{0D108BD9-81ED-4DB2-BD59-A6C34878D82A}">
                    <a16:rowId xmlns:a16="http://schemas.microsoft.com/office/drawing/2014/main" val="10001"/>
                  </a:ext>
                </a:extLst>
              </a:tr>
              <a:tr h="279390">
                <a:tc>
                  <a:txBody>
                    <a:bodyPr/>
                    <a:lstStyle/>
                    <a:p>
                      <a:pPr algn="ctr"/>
                      <a:r>
                        <a:rPr lang="en-US" sz="1200" dirty="0"/>
                        <a:t>Individual</a:t>
                      </a:r>
                      <a:r>
                        <a:rPr lang="en-US" sz="1200" baseline="0" dirty="0"/>
                        <a:t> #2</a:t>
                      </a:r>
                      <a:endParaRPr lang="en-US" sz="1200" dirty="0"/>
                    </a:p>
                  </a:txBody>
                  <a:tcPr marB="0" anchor="ctr"/>
                </a:tc>
                <a:tc>
                  <a:txBody>
                    <a:bodyPr/>
                    <a:lstStyle/>
                    <a:p>
                      <a:pPr algn="ctr"/>
                      <a:endParaRPr lang="en-US" sz="1200" dirty="0"/>
                    </a:p>
                  </a:txBody>
                  <a:tcPr marB="0" anchor="ctr"/>
                </a:tc>
                <a:tc>
                  <a:txBody>
                    <a:bodyPr/>
                    <a:lstStyle/>
                    <a:p>
                      <a:pPr algn="ctr"/>
                      <a:endParaRPr lang="en-US" sz="1200" dirty="0"/>
                    </a:p>
                  </a:txBody>
                  <a:tcPr marB="0" anchor="ctr"/>
                </a:tc>
                <a:tc>
                  <a:txBody>
                    <a:bodyPr/>
                    <a:lstStyle/>
                    <a:p>
                      <a:pPr algn="ctr"/>
                      <a:r>
                        <a:rPr lang="en-US" sz="1200" dirty="0"/>
                        <a:t>X</a:t>
                      </a:r>
                    </a:p>
                  </a:txBody>
                  <a:tcPr marB="0" anchor="ctr"/>
                </a:tc>
                <a:tc>
                  <a:txBody>
                    <a:bodyPr/>
                    <a:lstStyle/>
                    <a:p>
                      <a:pPr algn="ctr"/>
                      <a:r>
                        <a:rPr lang="en-US" sz="1200" dirty="0"/>
                        <a:t>X</a:t>
                      </a:r>
                    </a:p>
                  </a:txBody>
                  <a:tcPr marB="0" anchor="ctr"/>
                </a:tc>
                <a:tc>
                  <a:txBody>
                    <a:bodyPr/>
                    <a:lstStyle/>
                    <a:p>
                      <a:pPr algn="ctr"/>
                      <a:endParaRPr lang="en-US" sz="1200" dirty="0"/>
                    </a:p>
                  </a:txBody>
                  <a:tcPr marB="0" anchor="ctr"/>
                </a:tc>
                <a:tc>
                  <a:txBody>
                    <a:bodyPr/>
                    <a:lstStyle/>
                    <a:p>
                      <a:pPr algn="ctr"/>
                      <a:r>
                        <a:rPr lang="en-US" sz="1200" dirty="0"/>
                        <a:t>X</a:t>
                      </a:r>
                    </a:p>
                  </a:txBody>
                  <a:tcPr marB="0" anchor="ctr"/>
                </a:tc>
                <a:extLst>
                  <a:ext uri="{0D108BD9-81ED-4DB2-BD59-A6C34878D82A}">
                    <a16:rowId xmlns:a16="http://schemas.microsoft.com/office/drawing/2014/main" val="10002"/>
                  </a:ext>
                </a:extLst>
              </a:tr>
            </a:tbl>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479193329"/>
              </p:ext>
            </p:extLst>
          </p:nvPr>
        </p:nvGraphicFramePr>
        <p:xfrm>
          <a:off x="530352" y="2120368"/>
          <a:ext cx="5943600" cy="1828800"/>
        </p:xfrm>
        <a:graphic>
          <a:graphicData uri="http://schemas.openxmlformats.org/drawingml/2006/table">
            <a:tbl>
              <a:tblPr firstRow="1" bandRow="1">
                <a:tableStyleId>{00A15C55-8517-42AA-B614-E9B94910E393}</a:tableStyleId>
              </a:tblPr>
              <a:tblGrid>
                <a:gridCol w="793771">
                  <a:extLst>
                    <a:ext uri="{9D8B030D-6E8A-4147-A177-3AD203B41FA5}">
                      <a16:colId xmlns:a16="http://schemas.microsoft.com/office/drawing/2014/main" val="20000"/>
                    </a:ext>
                  </a:extLst>
                </a:gridCol>
                <a:gridCol w="784091">
                  <a:extLst>
                    <a:ext uri="{9D8B030D-6E8A-4147-A177-3AD203B41FA5}">
                      <a16:colId xmlns:a16="http://schemas.microsoft.com/office/drawing/2014/main" val="20001"/>
                    </a:ext>
                  </a:extLst>
                </a:gridCol>
                <a:gridCol w="803450">
                  <a:extLst>
                    <a:ext uri="{9D8B030D-6E8A-4147-A177-3AD203B41FA5}">
                      <a16:colId xmlns:a16="http://schemas.microsoft.com/office/drawing/2014/main" val="20002"/>
                    </a:ext>
                  </a:extLst>
                </a:gridCol>
                <a:gridCol w="929293">
                  <a:extLst>
                    <a:ext uri="{9D8B030D-6E8A-4147-A177-3AD203B41FA5}">
                      <a16:colId xmlns:a16="http://schemas.microsoft.com/office/drawing/2014/main" val="20003"/>
                    </a:ext>
                  </a:extLst>
                </a:gridCol>
                <a:gridCol w="1074494">
                  <a:extLst>
                    <a:ext uri="{9D8B030D-6E8A-4147-A177-3AD203B41FA5}">
                      <a16:colId xmlns:a16="http://schemas.microsoft.com/office/drawing/2014/main" val="20004"/>
                    </a:ext>
                  </a:extLst>
                </a:gridCol>
                <a:gridCol w="755050">
                  <a:extLst>
                    <a:ext uri="{9D8B030D-6E8A-4147-A177-3AD203B41FA5}">
                      <a16:colId xmlns:a16="http://schemas.microsoft.com/office/drawing/2014/main" val="20005"/>
                    </a:ext>
                  </a:extLst>
                </a:gridCol>
                <a:gridCol w="803451">
                  <a:extLst>
                    <a:ext uri="{9D8B030D-6E8A-4147-A177-3AD203B41FA5}">
                      <a16:colId xmlns:a16="http://schemas.microsoft.com/office/drawing/2014/main" val="20006"/>
                    </a:ext>
                  </a:extLst>
                </a:gridCol>
              </a:tblGrid>
              <a:tr h="562879">
                <a:tc>
                  <a:txBody>
                    <a:bodyPr/>
                    <a:lstStyle/>
                    <a:p>
                      <a:pPr algn="ctr"/>
                      <a:endParaRPr lang="en-US" sz="1200" dirty="0"/>
                    </a:p>
                  </a:txBody>
                  <a:tcPr marB="0" anchor="ctr"/>
                </a:tc>
                <a:tc>
                  <a:txBody>
                    <a:bodyPr/>
                    <a:lstStyle/>
                    <a:p>
                      <a:pPr algn="ctr"/>
                      <a:r>
                        <a:rPr lang="en-US" sz="1200" dirty="0"/>
                        <a:t>Handling Cash</a:t>
                      </a:r>
                    </a:p>
                  </a:txBody>
                  <a:tcPr marB="0" anchor="ctr"/>
                </a:tc>
                <a:tc>
                  <a:txBody>
                    <a:bodyPr/>
                    <a:lstStyle/>
                    <a:p>
                      <a:pPr algn="ctr"/>
                      <a:r>
                        <a:rPr lang="en-US" sz="1200" dirty="0"/>
                        <a:t>Preparing Deposit</a:t>
                      </a:r>
                    </a:p>
                  </a:txBody>
                  <a:tcPr marB="0" anchor="ctr"/>
                </a:tc>
                <a:tc>
                  <a:txBody>
                    <a:bodyPr/>
                    <a:lstStyle/>
                    <a:p>
                      <a:pPr algn="ctr"/>
                      <a:r>
                        <a:rPr lang="en-US" sz="1200" dirty="0"/>
                        <a:t>Reconciling Receipts to Deposit</a:t>
                      </a:r>
                    </a:p>
                  </a:txBody>
                  <a:tcPr marB="0" anchor="ctr"/>
                </a:tc>
                <a:tc>
                  <a:txBody>
                    <a:bodyPr/>
                    <a:lstStyle/>
                    <a:p>
                      <a:pPr algn="ctr"/>
                      <a:r>
                        <a:rPr lang="en-US" sz="1200" dirty="0"/>
                        <a:t>Reviewing Departmental</a:t>
                      </a:r>
                      <a:r>
                        <a:rPr lang="en-US" sz="1200" baseline="0" dirty="0"/>
                        <a:t> Deposit Form</a:t>
                      </a:r>
                      <a:endParaRPr lang="en-US" sz="1200" dirty="0"/>
                    </a:p>
                  </a:txBody>
                  <a:tcPr marB="0" anchor="ctr"/>
                </a:tc>
                <a:tc>
                  <a:txBody>
                    <a:bodyPr/>
                    <a:lstStyle/>
                    <a:p>
                      <a:pPr algn="ctr"/>
                      <a:r>
                        <a:rPr lang="en-US" sz="1200" dirty="0"/>
                        <a:t>Making Cash Deposit</a:t>
                      </a:r>
                    </a:p>
                  </a:txBody>
                  <a:tcPr marB="0" anchor="ctr"/>
                </a:tc>
                <a:tc>
                  <a:txBody>
                    <a:bodyPr/>
                    <a:lstStyle/>
                    <a:p>
                      <a:pPr algn="ctr"/>
                      <a:r>
                        <a:rPr lang="en-US" sz="1200" dirty="0"/>
                        <a:t>Verifying Deposit in Banner</a:t>
                      </a:r>
                    </a:p>
                  </a:txBody>
                  <a:tcPr marB="0" anchor="ctr"/>
                </a:tc>
                <a:extLst>
                  <a:ext uri="{0D108BD9-81ED-4DB2-BD59-A6C34878D82A}">
                    <a16:rowId xmlns:a16="http://schemas.microsoft.com/office/drawing/2014/main" val="10000"/>
                  </a:ext>
                </a:extLst>
              </a:tr>
              <a:tr h="395111">
                <a:tc>
                  <a:txBody>
                    <a:bodyPr/>
                    <a:lstStyle/>
                    <a:p>
                      <a:pPr algn="ctr"/>
                      <a:r>
                        <a:rPr lang="en-US" sz="1200" dirty="0"/>
                        <a:t>Individual #1</a:t>
                      </a:r>
                    </a:p>
                  </a:txBody>
                  <a:tcPr marB="0" anchor="ctr"/>
                </a:tc>
                <a:tc>
                  <a:txBody>
                    <a:bodyPr/>
                    <a:lstStyle/>
                    <a:p>
                      <a:pPr algn="ctr"/>
                      <a:r>
                        <a:rPr lang="en-US" sz="1200" dirty="0"/>
                        <a:t>X</a:t>
                      </a:r>
                    </a:p>
                  </a:txBody>
                  <a:tcPr marB="0" anchor="ctr"/>
                </a:tc>
                <a:tc>
                  <a:txBody>
                    <a:bodyPr/>
                    <a:lstStyle/>
                    <a:p>
                      <a:pPr algn="ctr"/>
                      <a:endParaRPr lang="en-US" sz="1200" dirty="0"/>
                    </a:p>
                  </a:txBody>
                  <a:tcPr marB="0" anchor="ctr"/>
                </a:tc>
                <a:tc>
                  <a:txBody>
                    <a:bodyPr/>
                    <a:lstStyle/>
                    <a:p>
                      <a:pPr algn="ctr"/>
                      <a:endParaRPr lang="en-US" sz="1200" dirty="0"/>
                    </a:p>
                  </a:txBody>
                  <a:tcPr marB="0" anchor="ctr"/>
                </a:tc>
                <a:tc>
                  <a:txBody>
                    <a:bodyPr/>
                    <a:lstStyle/>
                    <a:p>
                      <a:pPr algn="ctr"/>
                      <a:endParaRPr lang="en-US" sz="1200" dirty="0"/>
                    </a:p>
                  </a:txBody>
                  <a:tcPr marB="0" anchor="ctr"/>
                </a:tc>
                <a:tc>
                  <a:txBody>
                    <a:bodyPr/>
                    <a:lstStyle/>
                    <a:p>
                      <a:pPr algn="ctr"/>
                      <a:r>
                        <a:rPr lang="en-US" sz="1200" dirty="0"/>
                        <a:t>X</a:t>
                      </a:r>
                    </a:p>
                  </a:txBody>
                  <a:tcPr marB="0" anchor="ctr"/>
                </a:tc>
                <a:tc>
                  <a:txBody>
                    <a:bodyPr/>
                    <a:lstStyle/>
                    <a:p>
                      <a:pPr algn="ctr"/>
                      <a:endParaRPr lang="en-US" sz="1200" dirty="0"/>
                    </a:p>
                  </a:txBody>
                  <a:tcPr marB="0" anchor="ctr"/>
                </a:tc>
                <a:extLst>
                  <a:ext uri="{0D108BD9-81ED-4DB2-BD59-A6C34878D82A}">
                    <a16:rowId xmlns:a16="http://schemas.microsoft.com/office/drawing/2014/main" val="10001"/>
                  </a:ext>
                </a:extLst>
              </a:tr>
              <a:tr h="389685">
                <a:tc>
                  <a:txBody>
                    <a:bodyPr/>
                    <a:lstStyle/>
                    <a:p>
                      <a:pPr algn="ctr"/>
                      <a:r>
                        <a:rPr lang="en-US" sz="1200" dirty="0"/>
                        <a:t>Individual</a:t>
                      </a:r>
                      <a:r>
                        <a:rPr lang="en-US" sz="1200" baseline="0" dirty="0"/>
                        <a:t> #2</a:t>
                      </a:r>
                      <a:endParaRPr lang="en-US" sz="1200" dirty="0"/>
                    </a:p>
                  </a:txBody>
                  <a:tcPr marB="0" anchor="ctr"/>
                </a:tc>
                <a:tc>
                  <a:txBody>
                    <a:bodyPr/>
                    <a:lstStyle/>
                    <a:p>
                      <a:pPr algn="ctr"/>
                      <a:endParaRPr lang="en-US" sz="1200" dirty="0"/>
                    </a:p>
                  </a:txBody>
                  <a:tcPr marB="0" anchor="ctr"/>
                </a:tc>
                <a:tc>
                  <a:txBody>
                    <a:bodyPr/>
                    <a:lstStyle/>
                    <a:p>
                      <a:pPr algn="ctr"/>
                      <a:r>
                        <a:rPr lang="en-US" sz="1200" dirty="0"/>
                        <a:t>X</a:t>
                      </a:r>
                    </a:p>
                  </a:txBody>
                  <a:tcPr marB="0" anchor="ctr"/>
                </a:tc>
                <a:tc>
                  <a:txBody>
                    <a:bodyPr/>
                    <a:lstStyle/>
                    <a:p>
                      <a:pPr algn="ctr"/>
                      <a:endParaRPr lang="en-US" sz="1200" dirty="0"/>
                    </a:p>
                  </a:txBody>
                  <a:tcPr marB="0" anchor="ctr"/>
                </a:tc>
                <a:tc>
                  <a:txBody>
                    <a:bodyPr/>
                    <a:lstStyle/>
                    <a:p>
                      <a:pPr algn="ctr"/>
                      <a:endParaRPr lang="en-US" sz="1200" dirty="0"/>
                    </a:p>
                  </a:txBody>
                  <a:tcPr marB="0" anchor="ctr"/>
                </a:tc>
                <a:tc>
                  <a:txBody>
                    <a:bodyPr/>
                    <a:lstStyle/>
                    <a:p>
                      <a:pPr algn="ctr"/>
                      <a:endParaRPr lang="en-US" sz="1200" dirty="0"/>
                    </a:p>
                  </a:txBody>
                  <a:tcPr marB="0" anchor="ctr"/>
                </a:tc>
                <a:tc>
                  <a:txBody>
                    <a:bodyPr/>
                    <a:lstStyle/>
                    <a:p>
                      <a:pPr algn="ctr"/>
                      <a:endParaRPr lang="en-US" sz="1200" dirty="0"/>
                    </a:p>
                  </a:txBody>
                  <a:tcPr marB="0" anchor="ctr"/>
                </a:tc>
                <a:extLst>
                  <a:ext uri="{0D108BD9-81ED-4DB2-BD59-A6C34878D82A}">
                    <a16:rowId xmlns:a16="http://schemas.microsoft.com/office/drawing/2014/main" val="10002"/>
                  </a:ext>
                </a:extLst>
              </a:tr>
              <a:tr h="389685">
                <a:tc>
                  <a:txBody>
                    <a:bodyPr/>
                    <a:lstStyle/>
                    <a:p>
                      <a:pPr algn="ctr"/>
                      <a:r>
                        <a:rPr lang="en-US" sz="1200" dirty="0"/>
                        <a:t>Individual #3</a:t>
                      </a:r>
                    </a:p>
                  </a:txBody>
                  <a:tcPr marB="0" anchor="ctr"/>
                </a:tc>
                <a:tc>
                  <a:txBody>
                    <a:bodyPr/>
                    <a:lstStyle/>
                    <a:p>
                      <a:pPr algn="ctr"/>
                      <a:endParaRPr lang="en-US" sz="1200" dirty="0"/>
                    </a:p>
                  </a:txBody>
                  <a:tcPr marB="0" anchor="ctr"/>
                </a:tc>
                <a:tc>
                  <a:txBody>
                    <a:bodyPr/>
                    <a:lstStyle/>
                    <a:p>
                      <a:pPr algn="ctr"/>
                      <a:endParaRPr lang="en-US" sz="1200" dirty="0"/>
                    </a:p>
                  </a:txBody>
                  <a:tcPr marB="0" anchor="ctr"/>
                </a:tc>
                <a:tc>
                  <a:txBody>
                    <a:bodyPr/>
                    <a:lstStyle/>
                    <a:p>
                      <a:pPr algn="ctr"/>
                      <a:r>
                        <a:rPr lang="en-US" sz="1200" dirty="0"/>
                        <a:t>X</a:t>
                      </a:r>
                    </a:p>
                  </a:txBody>
                  <a:tcPr marB="0" anchor="ctr"/>
                </a:tc>
                <a:tc>
                  <a:txBody>
                    <a:bodyPr/>
                    <a:lstStyle/>
                    <a:p>
                      <a:pPr algn="ctr"/>
                      <a:r>
                        <a:rPr lang="en-US" sz="1200" dirty="0"/>
                        <a:t>X</a:t>
                      </a:r>
                    </a:p>
                  </a:txBody>
                  <a:tcPr marB="0" anchor="ctr"/>
                </a:tc>
                <a:tc>
                  <a:txBody>
                    <a:bodyPr/>
                    <a:lstStyle/>
                    <a:p>
                      <a:pPr algn="ctr"/>
                      <a:endParaRPr lang="en-US" sz="1200" dirty="0"/>
                    </a:p>
                  </a:txBody>
                  <a:tcPr marB="0" anchor="ctr"/>
                </a:tc>
                <a:tc>
                  <a:txBody>
                    <a:bodyPr/>
                    <a:lstStyle/>
                    <a:p>
                      <a:pPr algn="ctr"/>
                      <a:r>
                        <a:rPr lang="en-US" sz="1200" dirty="0"/>
                        <a:t>X</a:t>
                      </a:r>
                    </a:p>
                  </a:txBody>
                  <a:tcPr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397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Returned Checks</a:t>
            </a:r>
          </a:p>
        </p:txBody>
      </p:sp>
      <p:sp>
        <p:nvSpPr>
          <p:cNvPr id="3" name="Content Placeholder 2"/>
          <p:cNvSpPr>
            <a:spLocks noGrp="1"/>
          </p:cNvSpPr>
          <p:nvPr>
            <p:ph idx="1"/>
          </p:nvPr>
        </p:nvSpPr>
        <p:spPr/>
        <p:txBody>
          <a:bodyPr/>
          <a:lstStyle/>
          <a:p>
            <a:r>
              <a:rPr lang="en-US" dirty="0"/>
              <a:t>Checks returned by the depository bank for non-sufficient funds (NSF), stop payments, or closed accounts result in additional service fees to the University</a:t>
            </a:r>
          </a:p>
          <a:p>
            <a:r>
              <a:rPr lang="en-US" dirty="0"/>
              <a:t>Students or staff whose checks are returned to the Controller’s Office for any of these reasons will be assessed a returned check fee has set by the Controller’s Office</a:t>
            </a:r>
          </a:p>
          <a:p>
            <a:r>
              <a:rPr lang="en-US" dirty="0"/>
              <a:t>Students or staff who have several returned checks may permanently lose their check writing privileges at the University</a:t>
            </a:r>
          </a:p>
          <a:p>
            <a:r>
              <a:rPr lang="en-US" dirty="0"/>
              <a:t>Each department is responsible, when appropriate, for collecting funds owed when checks they accepted are returned by the depository bank</a:t>
            </a:r>
          </a:p>
        </p:txBody>
      </p:sp>
    </p:spTree>
    <p:extLst>
      <p:ext uri="{BB962C8B-B14F-4D97-AF65-F5344CB8AC3E}">
        <p14:creationId xmlns:p14="http://schemas.microsoft.com/office/powerpoint/2010/main" val="195464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Training</a:t>
            </a:r>
          </a:p>
        </p:txBody>
      </p:sp>
      <p:sp>
        <p:nvSpPr>
          <p:cNvPr id="3" name="Content Placeholder 2"/>
          <p:cNvSpPr>
            <a:spLocks noGrp="1"/>
          </p:cNvSpPr>
          <p:nvPr>
            <p:ph idx="1"/>
          </p:nvPr>
        </p:nvSpPr>
        <p:spPr/>
        <p:txBody>
          <a:bodyPr/>
          <a:lstStyle/>
          <a:p>
            <a:r>
              <a:rPr lang="en-US" dirty="0"/>
              <a:t>All employees, including student workers, who handle cash are required to complete cash handling training periodically</a:t>
            </a:r>
          </a:p>
          <a:p>
            <a:r>
              <a:rPr lang="en-US" dirty="0"/>
              <a:t>The departments designated as “cash collection centers” are responsible for notifying the Controller’s Office of any employees, including student workers, involved in the cash handling process</a:t>
            </a:r>
          </a:p>
          <a:p>
            <a:r>
              <a:rPr lang="en-US" dirty="0"/>
              <a:t>It is the responsibility of the cash collection centers to ensure that all employees involved in the cash handling process receive training</a:t>
            </a:r>
          </a:p>
          <a:p>
            <a:pPr marL="0" indent="0">
              <a:buNone/>
            </a:pPr>
            <a:endParaRPr lang="en-US" dirty="0"/>
          </a:p>
        </p:txBody>
      </p:sp>
    </p:spTree>
    <p:extLst>
      <p:ext uri="{BB962C8B-B14F-4D97-AF65-F5344CB8AC3E}">
        <p14:creationId xmlns:p14="http://schemas.microsoft.com/office/powerpoint/2010/main" val="31063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Cash</a:t>
            </a:r>
          </a:p>
        </p:txBody>
      </p:sp>
      <p:sp>
        <p:nvSpPr>
          <p:cNvPr id="3" name="Content Placeholder 2"/>
          <p:cNvSpPr>
            <a:spLocks noGrp="1"/>
          </p:cNvSpPr>
          <p:nvPr>
            <p:ph idx="1"/>
          </p:nvPr>
        </p:nvSpPr>
        <p:spPr/>
        <p:txBody>
          <a:bodyPr/>
          <a:lstStyle/>
          <a:p>
            <a:r>
              <a:rPr lang="en-US" dirty="0"/>
              <a:t>Currency</a:t>
            </a:r>
          </a:p>
          <a:p>
            <a:r>
              <a:rPr lang="en-US" dirty="0"/>
              <a:t>Coin</a:t>
            </a:r>
          </a:p>
          <a:p>
            <a:r>
              <a:rPr lang="en-US" dirty="0"/>
              <a:t>Checks</a:t>
            </a:r>
          </a:p>
          <a:p>
            <a:r>
              <a:rPr lang="en-US" dirty="0"/>
              <a:t>Money Orders</a:t>
            </a:r>
          </a:p>
          <a:p>
            <a:r>
              <a:rPr lang="en-US" dirty="0"/>
              <a:t>Travelers Checks</a:t>
            </a:r>
          </a:p>
          <a:p>
            <a:r>
              <a:rPr lang="en-US" dirty="0"/>
              <a:t>Credit Cards/Debit Cards</a:t>
            </a:r>
          </a:p>
        </p:txBody>
      </p:sp>
    </p:spTree>
    <p:extLst>
      <p:ext uri="{BB962C8B-B14F-4D97-AF65-F5344CB8AC3E}">
        <p14:creationId xmlns:p14="http://schemas.microsoft.com/office/powerpoint/2010/main" val="38712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5000" t="5000" r="30000" b="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2570" y="336577"/>
            <a:ext cx="9692640" cy="1325562"/>
          </a:xfrm>
        </p:spPr>
        <p:txBody>
          <a:bodyPr/>
          <a:lstStyle/>
          <a:p>
            <a:r>
              <a:rPr lang="en-US" dirty="0">
                <a:solidFill>
                  <a:srgbClr val="862633"/>
                </a:solidFill>
              </a:rPr>
              <a:t>Controller’s Office Contact Information</a:t>
            </a:r>
          </a:p>
        </p:txBody>
      </p:sp>
      <p:sp>
        <p:nvSpPr>
          <p:cNvPr id="3" name="Subtitle 2"/>
          <p:cNvSpPr>
            <a:spLocks noGrp="1"/>
          </p:cNvSpPr>
          <p:nvPr>
            <p:ph sz="half" idx="1"/>
          </p:nvPr>
        </p:nvSpPr>
        <p:spPr/>
        <p:txBody>
          <a:bodyPr/>
          <a:lstStyle/>
          <a:p>
            <a:pPr marL="0" indent="0">
              <a:buNone/>
            </a:pPr>
            <a:r>
              <a:rPr lang="en-US" dirty="0">
                <a:solidFill>
                  <a:srgbClr val="862633"/>
                </a:solidFill>
              </a:rPr>
              <a:t>Associate Controller – Keisha Chambless</a:t>
            </a:r>
          </a:p>
          <a:p>
            <a:pPr marL="0" indent="0">
              <a:buNone/>
            </a:pPr>
            <a:r>
              <a:rPr lang="en-US" dirty="0">
                <a:hlinkClick r:id="rId3"/>
              </a:rPr>
              <a:t>kchambless@ulm.edu</a:t>
            </a:r>
            <a:r>
              <a:rPr lang="en-US" dirty="0"/>
              <a:t> </a:t>
            </a:r>
          </a:p>
          <a:p>
            <a:pPr marL="0" indent="0">
              <a:buNone/>
            </a:pPr>
            <a:r>
              <a:rPr lang="en-US" dirty="0">
                <a:solidFill>
                  <a:srgbClr val="862633"/>
                </a:solidFill>
              </a:rPr>
              <a:t>#5104</a:t>
            </a:r>
          </a:p>
        </p:txBody>
      </p:sp>
      <p:sp>
        <p:nvSpPr>
          <p:cNvPr id="4" name="Content Placeholder 3"/>
          <p:cNvSpPr>
            <a:spLocks noGrp="1"/>
          </p:cNvSpPr>
          <p:nvPr>
            <p:ph sz="half" idx="2"/>
          </p:nvPr>
        </p:nvSpPr>
        <p:spPr/>
        <p:txBody>
          <a:bodyPr/>
          <a:lstStyle/>
          <a:p>
            <a:pPr marL="0" indent="0">
              <a:buNone/>
            </a:pPr>
            <a:r>
              <a:rPr lang="en-US" dirty="0">
                <a:solidFill>
                  <a:srgbClr val="862633"/>
                </a:solidFill>
              </a:rPr>
              <a:t>Accounting &amp; Reporting Analyst – Susan Clow</a:t>
            </a:r>
          </a:p>
          <a:p>
            <a:pPr marL="0" indent="0">
              <a:buNone/>
            </a:pPr>
            <a:r>
              <a:rPr lang="en-US" dirty="0">
                <a:solidFill>
                  <a:srgbClr val="862633"/>
                </a:solidFill>
                <a:hlinkClick r:id="rId4"/>
              </a:rPr>
              <a:t>sclow@ulm.edu</a:t>
            </a:r>
            <a:endParaRPr lang="en-US" dirty="0">
              <a:solidFill>
                <a:srgbClr val="862633"/>
              </a:solidFill>
            </a:endParaRPr>
          </a:p>
          <a:p>
            <a:pPr marL="0" indent="0">
              <a:buNone/>
            </a:pPr>
            <a:r>
              <a:rPr lang="en-US" dirty="0">
                <a:solidFill>
                  <a:srgbClr val="862633"/>
                </a:solidFill>
              </a:rPr>
              <a:t>#5122</a:t>
            </a:r>
          </a:p>
        </p:txBody>
      </p:sp>
    </p:spTree>
    <p:extLst>
      <p:ext uri="{BB962C8B-B14F-4D97-AF65-F5344CB8AC3E}">
        <p14:creationId xmlns:p14="http://schemas.microsoft.com/office/powerpoint/2010/main" val="251096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a:t>
            </a:r>
          </a:p>
        </p:txBody>
      </p:sp>
      <p:sp>
        <p:nvSpPr>
          <p:cNvPr id="3" name="Content Placeholder 2"/>
          <p:cNvSpPr>
            <a:spLocks noGrp="1"/>
          </p:cNvSpPr>
          <p:nvPr>
            <p:ph idx="1"/>
          </p:nvPr>
        </p:nvSpPr>
        <p:spPr/>
        <p:txBody>
          <a:bodyPr/>
          <a:lstStyle/>
          <a:p>
            <a:r>
              <a:rPr lang="en-US" dirty="0"/>
              <a:t>Processes involving cash that may include any of the following:</a:t>
            </a:r>
          </a:p>
          <a:p>
            <a:pPr lvl="1"/>
            <a:r>
              <a:rPr lang="en-US" dirty="0"/>
              <a:t>Accepting Cash Payments</a:t>
            </a:r>
          </a:p>
          <a:p>
            <a:pPr lvl="1"/>
            <a:r>
              <a:rPr lang="en-US" dirty="0"/>
              <a:t>Endorsing Checks</a:t>
            </a:r>
          </a:p>
          <a:p>
            <a:pPr lvl="1"/>
            <a:r>
              <a:rPr lang="en-US" dirty="0"/>
              <a:t>Issuing Receipts</a:t>
            </a:r>
          </a:p>
          <a:p>
            <a:pPr lvl="1"/>
            <a:r>
              <a:rPr lang="en-US" dirty="0"/>
              <a:t>Having Access to Cash</a:t>
            </a:r>
          </a:p>
          <a:p>
            <a:pPr lvl="1"/>
            <a:r>
              <a:rPr lang="en-US" dirty="0"/>
              <a:t>Preparing the Departmental Deposit Ticket</a:t>
            </a:r>
          </a:p>
          <a:p>
            <a:pPr lvl="1"/>
            <a:r>
              <a:rPr lang="en-US" dirty="0"/>
              <a:t>Reconciling Receipts to the Departmental Deposit Ticket</a:t>
            </a:r>
          </a:p>
          <a:p>
            <a:pPr lvl="1"/>
            <a:r>
              <a:rPr lang="en-US" dirty="0"/>
              <a:t>Reviewing the Department Deposit Ticket</a:t>
            </a:r>
          </a:p>
          <a:p>
            <a:pPr lvl="1"/>
            <a:r>
              <a:rPr lang="en-US" dirty="0"/>
              <a:t>Making the Cash Deposit</a:t>
            </a:r>
          </a:p>
          <a:p>
            <a:pPr lvl="1"/>
            <a:r>
              <a:rPr lang="en-US" dirty="0"/>
              <a:t>Comparing the Departmental Deposit Ticket to the Amount in Banner</a:t>
            </a:r>
          </a:p>
        </p:txBody>
      </p:sp>
    </p:spTree>
    <p:extLst>
      <p:ext uri="{BB962C8B-B14F-4D97-AF65-F5344CB8AC3E}">
        <p14:creationId xmlns:p14="http://schemas.microsoft.com/office/powerpoint/2010/main" val="264750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Cash Collection Center</a:t>
            </a:r>
          </a:p>
        </p:txBody>
      </p:sp>
      <p:sp>
        <p:nvSpPr>
          <p:cNvPr id="3" name="Content Placeholder 2"/>
          <p:cNvSpPr>
            <a:spLocks noGrp="1"/>
          </p:cNvSpPr>
          <p:nvPr>
            <p:ph idx="1"/>
          </p:nvPr>
        </p:nvSpPr>
        <p:spPr/>
        <p:txBody>
          <a:bodyPr/>
          <a:lstStyle/>
          <a:p>
            <a:r>
              <a:rPr lang="en-US" dirty="0"/>
              <a:t>University department responsible for handling cash</a:t>
            </a:r>
          </a:p>
          <a:p>
            <a:r>
              <a:rPr lang="en-US" dirty="0"/>
              <a:t>Only official cash collection centers are permitted to handle cash</a:t>
            </a:r>
          </a:p>
          <a:p>
            <a:r>
              <a:rPr lang="en-US" dirty="0"/>
              <a:t>A department is not considered a cash collection center without the prior approval of the Controller or Vice President for Business Affairs</a:t>
            </a:r>
          </a:p>
        </p:txBody>
      </p:sp>
    </p:spTree>
    <p:extLst>
      <p:ext uri="{BB962C8B-B14F-4D97-AF65-F5344CB8AC3E}">
        <p14:creationId xmlns:p14="http://schemas.microsoft.com/office/powerpoint/2010/main" val="267964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Policy</a:t>
            </a:r>
          </a:p>
        </p:txBody>
      </p:sp>
      <p:sp>
        <p:nvSpPr>
          <p:cNvPr id="3" name="Content Placeholder 2"/>
          <p:cNvSpPr>
            <a:spLocks noGrp="1"/>
          </p:cNvSpPr>
          <p:nvPr>
            <p:ph idx="1"/>
          </p:nvPr>
        </p:nvSpPr>
        <p:spPr/>
        <p:txBody>
          <a:bodyPr/>
          <a:lstStyle/>
          <a:p>
            <a:r>
              <a:rPr lang="en-US" dirty="0"/>
              <a:t>Cash must be properly safeguarded and deposited timely </a:t>
            </a:r>
          </a:p>
          <a:p>
            <a:r>
              <a:rPr lang="en-US" dirty="0"/>
              <a:t>Only University employees (full, part-time, or student) are permitted to handle cash</a:t>
            </a:r>
          </a:p>
          <a:p>
            <a:r>
              <a:rPr lang="en-US" dirty="0"/>
              <a:t>The full amount of cash collected, including cash collected by departments, must be deposited with La Capitol Federal Credit Union (LaCap)</a:t>
            </a:r>
          </a:p>
          <a:p>
            <a:r>
              <a:rPr lang="en-US" dirty="0"/>
              <a:t>Cash collected is not to be used to make disbursements or refunds, and deductions may not be made to pay expenses</a:t>
            </a:r>
          </a:p>
          <a:p>
            <a:r>
              <a:rPr lang="en-US" dirty="0"/>
              <a:t>If a department requires a petty cash fund to provide change to customers or to make small purchases, a request for a Permanent or Temporary Petty Cash may be requested from the Controller</a:t>
            </a:r>
          </a:p>
        </p:txBody>
      </p:sp>
    </p:spTree>
    <p:extLst>
      <p:ext uri="{BB962C8B-B14F-4D97-AF65-F5344CB8AC3E}">
        <p14:creationId xmlns:p14="http://schemas.microsoft.com/office/powerpoint/2010/main" val="424789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Policy (cont’d)</a:t>
            </a:r>
          </a:p>
        </p:txBody>
      </p:sp>
      <p:sp>
        <p:nvSpPr>
          <p:cNvPr id="3" name="Content Placeholder 2"/>
          <p:cNvSpPr>
            <a:spLocks noGrp="1"/>
          </p:cNvSpPr>
          <p:nvPr>
            <p:ph idx="1"/>
          </p:nvPr>
        </p:nvSpPr>
        <p:spPr/>
        <p:txBody>
          <a:bodyPr/>
          <a:lstStyle/>
          <a:p>
            <a:r>
              <a:rPr lang="en-US" dirty="0"/>
              <a:t>Access to cash should be restricted</a:t>
            </a:r>
          </a:p>
          <a:p>
            <a:pPr lvl="1"/>
            <a:r>
              <a:rPr lang="en-US" dirty="0"/>
              <a:t>All cash, including cash collected by individual departments, must be safeguarded from fire and theft and stored in a locked safe, cabinet or drawer depending on the amount of cash</a:t>
            </a:r>
          </a:p>
          <a:p>
            <a:r>
              <a:rPr lang="en-US" dirty="0"/>
              <a:t>When possible, departments should encourage the use of check payments instead of currency</a:t>
            </a:r>
          </a:p>
          <a:p>
            <a:r>
              <a:rPr lang="en-US" dirty="0"/>
              <a:t>An individual should not accept payments by cash without prior approval of the Controller’s Office</a:t>
            </a:r>
          </a:p>
          <a:p>
            <a:r>
              <a:rPr lang="en-US" dirty="0"/>
              <a:t>All checks should be made payable to “The University of Louisiana Monroe” or “ULM”</a:t>
            </a:r>
          </a:p>
          <a:p>
            <a:pPr lvl="1"/>
            <a:r>
              <a:rPr lang="en-US" dirty="0"/>
              <a:t>Checks payable to The University of Louisiana Monroe cannot be deposited with the ULM Foundation and checks payable to the University Foundation cannot be deposited with ULM</a:t>
            </a:r>
          </a:p>
        </p:txBody>
      </p:sp>
    </p:spTree>
    <p:extLst>
      <p:ext uri="{BB962C8B-B14F-4D97-AF65-F5344CB8AC3E}">
        <p14:creationId xmlns:p14="http://schemas.microsoft.com/office/powerpoint/2010/main" val="295902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Policy (cont’d)</a:t>
            </a:r>
          </a:p>
        </p:txBody>
      </p:sp>
      <p:sp>
        <p:nvSpPr>
          <p:cNvPr id="3" name="Content Placeholder 2"/>
          <p:cNvSpPr>
            <a:spLocks noGrp="1"/>
          </p:cNvSpPr>
          <p:nvPr>
            <p:ph idx="1"/>
          </p:nvPr>
        </p:nvSpPr>
        <p:spPr/>
        <p:txBody>
          <a:bodyPr/>
          <a:lstStyle/>
          <a:p>
            <a:r>
              <a:rPr lang="en-US" dirty="0"/>
              <a:t>All bank accounts for the University must be set up by the Controller’s Office</a:t>
            </a:r>
          </a:p>
          <a:p>
            <a:r>
              <a:rPr lang="en-US" dirty="0"/>
              <a:t>No employee may establish a University bank account or deposit University funds into an unauthorized bank account</a:t>
            </a:r>
          </a:p>
          <a:p>
            <a:r>
              <a:rPr lang="en-US" dirty="0"/>
              <a:t>Only the President, Vice President for Business Affairs, and the Controller can establish a University bank account</a:t>
            </a:r>
          </a:p>
          <a:p>
            <a:pPr lvl="1"/>
            <a:r>
              <a:rPr lang="en-US" dirty="0"/>
              <a:t>If anyone else establishes a bank account using the University’s name or Tax ID number, the account will be considered an unauthorized bank account</a:t>
            </a:r>
          </a:p>
        </p:txBody>
      </p:sp>
    </p:spTree>
    <p:extLst>
      <p:ext uri="{BB962C8B-B14F-4D97-AF65-F5344CB8AC3E}">
        <p14:creationId xmlns:p14="http://schemas.microsoft.com/office/powerpoint/2010/main" val="121664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a:t>
            </a:r>
          </a:p>
        </p:txBody>
      </p:sp>
      <p:sp>
        <p:nvSpPr>
          <p:cNvPr id="3" name="Content Placeholder 2"/>
          <p:cNvSpPr>
            <a:spLocks noGrp="1"/>
          </p:cNvSpPr>
          <p:nvPr>
            <p:ph idx="1"/>
          </p:nvPr>
        </p:nvSpPr>
        <p:spPr/>
        <p:txBody>
          <a:bodyPr>
            <a:normAutofit lnSpcReduction="10000"/>
          </a:bodyPr>
          <a:lstStyle/>
          <a:p>
            <a:r>
              <a:rPr lang="en-US" dirty="0"/>
              <a:t>Currency/checks received should be immediately receipted in triplicate</a:t>
            </a:r>
          </a:p>
          <a:p>
            <a:pPr lvl="1"/>
            <a:r>
              <a:rPr lang="en-US" dirty="0"/>
              <a:t>Original for the customer</a:t>
            </a:r>
          </a:p>
          <a:p>
            <a:pPr lvl="1"/>
            <a:r>
              <a:rPr lang="en-US" dirty="0"/>
              <a:t>One copy for the department</a:t>
            </a:r>
          </a:p>
          <a:p>
            <a:pPr lvl="1"/>
            <a:r>
              <a:rPr lang="en-US" dirty="0"/>
              <a:t>One copy to be sent to LaCap Federal Credit Union with the deposit</a:t>
            </a:r>
          </a:p>
          <a:p>
            <a:r>
              <a:rPr lang="en-US" dirty="0"/>
              <a:t>Checks received by the department must be recorded on a check receipt log</a:t>
            </a:r>
          </a:p>
          <a:p>
            <a:pPr lvl="1"/>
            <a:r>
              <a:rPr lang="en-US" dirty="0"/>
              <a:t>The log must, at minimum include the following:</a:t>
            </a:r>
          </a:p>
          <a:p>
            <a:pPr lvl="2"/>
            <a:r>
              <a:rPr lang="en-US" dirty="0"/>
              <a:t>The payer of the check</a:t>
            </a:r>
          </a:p>
          <a:p>
            <a:pPr lvl="2"/>
            <a:r>
              <a:rPr lang="en-US" dirty="0"/>
              <a:t>The check number</a:t>
            </a:r>
          </a:p>
          <a:p>
            <a:pPr lvl="2"/>
            <a:r>
              <a:rPr lang="en-US" dirty="0"/>
              <a:t>The check date</a:t>
            </a:r>
          </a:p>
          <a:p>
            <a:pPr lvl="2"/>
            <a:r>
              <a:rPr lang="en-US" dirty="0"/>
              <a:t>The amount of the check</a:t>
            </a:r>
          </a:p>
          <a:p>
            <a:pPr lvl="2"/>
            <a:r>
              <a:rPr lang="en-US" dirty="0"/>
              <a:t>The date the check was received by the department</a:t>
            </a:r>
          </a:p>
          <a:p>
            <a:r>
              <a:rPr lang="en-US" dirty="0"/>
              <a:t>All checks and money orders should also immediately be restrictively endorsed</a:t>
            </a:r>
          </a:p>
          <a:p>
            <a:pPr lvl="1"/>
            <a:r>
              <a:rPr lang="en-US" dirty="0"/>
              <a:t>An endorsement stamp may be ordered if you do not have one</a:t>
            </a:r>
          </a:p>
          <a:p>
            <a:pPr lvl="1"/>
            <a:r>
              <a:rPr lang="en-US" dirty="0"/>
              <a:t>All new endorsement stamps should contain “For Deposit Only University of Louisiana Monroe” as the first line and “Department Name” as the second line</a:t>
            </a:r>
          </a:p>
        </p:txBody>
      </p:sp>
    </p:spTree>
    <p:extLst>
      <p:ext uri="{BB962C8B-B14F-4D97-AF65-F5344CB8AC3E}">
        <p14:creationId xmlns:p14="http://schemas.microsoft.com/office/powerpoint/2010/main" val="360736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Departmental Procedures (cont’d)</a:t>
            </a:r>
          </a:p>
        </p:txBody>
      </p:sp>
      <p:sp>
        <p:nvSpPr>
          <p:cNvPr id="3" name="Content Placeholder 2"/>
          <p:cNvSpPr>
            <a:spLocks noGrp="1"/>
          </p:cNvSpPr>
          <p:nvPr>
            <p:ph idx="1"/>
          </p:nvPr>
        </p:nvSpPr>
        <p:spPr/>
        <p:txBody>
          <a:bodyPr>
            <a:normAutofit lnSpcReduction="10000"/>
          </a:bodyPr>
          <a:lstStyle/>
          <a:p>
            <a:r>
              <a:rPr lang="en-US" dirty="0"/>
              <a:t>All cash received by the department and submitted to LaCap requires a completed departmental deposit ticket</a:t>
            </a:r>
          </a:p>
          <a:p>
            <a:r>
              <a:rPr lang="en-US" dirty="0"/>
              <a:t>The department must maintain a record of all deposit tickets</a:t>
            </a:r>
          </a:p>
          <a:p>
            <a:r>
              <a:rPr lang="en-US" dirty="0"/>
              <a:t>The department must complete:</a:t>
            </a:r>
          </a:p>
          <a:p>
            <a:pPr lvl="1"/>
            <a:r>
              <a:rPr lang="en-US" dirty="0"/>
              <a:t>The name of department</a:t>
            </a:r>
          </a:p>
          <a:p>
            <a:pPr lvl="1"/>
            <a:r>
              <a:rPr lang="en-US" dirty="0"/>
              <a:t>Date</a:t>
            </a:r>
          </a:p>
          <a:p>
            <a:pPr lvl="1"/>
            <a:r>
              <a:rPr lang="en-US" dirty="0"/>
              <a:t>Name of person preparing the deposit</a:t>
            </a:r>
          </a:p>
          <a:p>
            <a:pPr lvl="1"/>
            <a:r>
              <a:rPr lang="en-US" dirty="0"/>
              <a:t>The department telephone number located at the top of the deposit ticket</a:t>
            </a:r>
          </a:p>
          <a:p>
            <a:r>
              <a:rPr lang="en-US" dirty="0"/>
              <a:t>To ensure proper credit, the departmental deposit ticket should include the correct University Banner fund, organization, program, and account (or index and account), along with a brief description of the transaction</a:t>
            </a:r>
          </a:p>
          <a:p>
            <a:r>
              <a:rPr lang="en-US" dirty="0"/>
              <a:t>Any questions concerning the completion of the form should be addressed to the Controller’s Office at (318) 342-5100</a:t>
            </a:r>
          </a:p>
          <a:p>
            <a:endParaRPr lang="en-US" dirty="0"/>
          </a:p>
        </p:txBody>
      </p:sp>
    </p:spTree>
    <p:extLst>
      <p:ext uri="{BB962C8B-B14F-4D97-AF65-F5344CB8AC3E}">
        <p14:creationId xmlns:p14="http://schemas.microsoft.com/office/powerpoint/2010/main" val="1253648642"/>
      </p:ext>
    </p:extLst>
  </p:cSld>
  <p:clrMapOvr>
    <a:masterClrMapping/>
  </p:clrMapOvr>
</p:sld>
</file>

<file path=ppt/theme/theme1.xml><?xml version="1.0" encoding="utf-8"?>
<a:theme xmlns:a="http://schemas.openxmlformats.org/drawingml/2006/main" name="View">
  <a:themeElements>
    <a:clrScheme name="ULM Colors">
      <a:dk1>
        <a:srgbClr val="EAAA00"/>
      </a:dk1>
      <a:lt1>
        <a:srgbClr val="862633"/>
      </a:lt1>
      <a:dk2>
        <a:srgbClr val="862633"/>
      </a:dk2>
      <a:lt2>
        <a:srgbClr val="EAAA00"/>
      </a:lt2>
      <a:accent1>
        <a:srgbClr val="EAAA00"/>
      </a:accent1>
      <a:accent2>
        <a:srgbClr val="EAAA00"/>
      </a:accent2>
      <a:accent3>
        <a:srgbClr val="63666A"/>
      </a:accent3>
      <a:accent4>
        <a:srgbClr val="C8C9C7"/>
      </a:accent4>
      <a:accent5>
        <a:srgbClr val="862633"/>
      </a:accent5>
      <a:accent6>
        <a:srgbClr val="EAAA00"/>
      </a:accent6>
      <a:hlink>
        <a:srgbClr val="63666A"/>
      </a:hlink>
      <a:folHlink>
        <a:srgbClr val="C8C9C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
  <TotalTime>612</TotalTime>
  <Words>1466</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 2</vt:lpstr>
      <vt:lpstr>View</vt:lpstr>
      <vt:lpstr>Cash Handling </vt:lpstr>
      <vt:lpstr>Cash</vt:lpstr>
      <vt:lpstr>Cash Handling</vt:lpstr>
      <vt:lpstr>Cash Collection Center</vt:lpstr>
      <vt:lpstr>Cash Handling Policy</vt:lpstr>
      <vt:lpstr>Cash Handling Policy (cont’d)</vt:lpstr>
      <vt:lpstr>Cash Handling Policy (cont’d)</vt:lpstr>
      <vt:lpstr>Departmental Procedures</vt:lpstr>
      <vt:lpstr>Departmental Procedures (cont’d)</vt:lpstr>
      <vt:lpstr>PowerPoint Presentation</vt:lpstr>
      <vt:lpstr>PowerPoint Presentation</vt:lpstr>
      <vt:lpstr>PowerPoint Presentation</vt:lpstr>
      <vt:lpstr>Departmental Procedures (cont’d)</vt:lpstr>
      <vt:lpstr>Departmental Procedures (cont’d)</vt:lpstr>
      <vt:lpstr>Cash Handling – Segregation of Duties</vt:lpstr>
      <vt:lpstr>Roles in the Cash Handling Process</vt:lpstr>
      <vt:lpstr>Examples of Segregation of Duties</vt:lpstr>
      <vt:lpstr>Returned Checks</vt:lpstr>
      <vt:lpstr>Cash Handling Training</vt:lpstr>
      <vt:lpstr>Controller’s Office Contact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Sellers</dc:creator>
  <cp:lastModifiedBy>Susan Clow</cp:lastModifiedBy>
  <cp:revision>30</cp:revision>
  <dcterms:created xsi:type="dcterms:W3CDTF">2019-09-26T14:46:01Z</dcterms:created>
  <dcterms:modified xsi:type="dcterms:W3CDTF">2023-10-11T14:48:18Z</dcterms:modified>
</cp:coreProperties>
</file>