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3"/>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303" r:id="rId70"/>
    <p:sldId id="304" r:id="rId71"/>
    <p:sldId id="305" r:id="rId72"/>
    <p:sldId id="306" r:id="rId73"/>
    <p:sldId id="307" r:id="rId74"/>
    <p:sldId id="308" r:id="rId75"/>
    <p:sldId id="309" r:id="rId76"/>
    <p:sldId id="310" r:id="rId7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HandMade" charset="1" panose="00000500000000000000"/>
      <p:regular r:id="rId10"/>
    </p:embeddedFont>
    <p:embeddedFont>
      <p:font typeface="HandMade Bold" charset="1" panose="00000600000000000000"/>
      <p:regular r:id="rId11"/>
    </p:embeddedFont>
    <p:embeddedFont>
      <p:font typeface="Handyman" charset="1" panose="00000000000000000000"/>
      <p:regular r:id="rId12"/>
    </p:embeddedFont>
    <p:embeddedFont>
      <p:font typeface="Garamond" charset="1" panose="02020404030301010803"/>
      <p:regular r:id="rId13"/>
    </p:embeddedFont>
    <p:embeddedFont>
      <p:font typeface="Garamond Bold" charset="1" panose="02020804030307010803"/>
      <p:regular r:id="rId14"/>
    </p:embeddedFont>
    <p:embeddedFont>
      <p:font typeface="Garamond Italics" charset="1" panose="02020404030301010803"/>
      <p:regular r:id="rId15"/>
    </p:embeddedFont>
    <p:embeddedFont>
      <p:font typeface="Garamond Bold Italics" charset="1" panose="02020804030301090803"/>
      <p:regular r:id="rId16"/>
    </p:embeddedFont>
    <p:embeddedFont>
      <p:font typeface="Canva Sans" charset="1" panose="020B0503030501040103"/>
      <p:regular r:id="rId17"/>
    </p:embeddedFont>
    <p:embeddedFont>
      <p:font typeface="Canva Sans Bold" charset="1" panose="020B0803030501040103"/>
      <p:regular r:id="rId18"/>
    </p:embeddedFont>
    <p:embeddedFont>
      <p:font typeface="Canva Sans Italics" charset="1" panose="020B0503030501040103"/>
      <p:regular r:id="rId19"/>
    </p:embeddedFont>
    <p:embeddedFont>
      <p:font typeface="Canva Sans Bold Italics" charset="1" panose="020B0803030501040103"/>
      <p:regular r:id="rId20"/>
    </p:embeddedFont>
    <p:embeddedFont>
      <p:font typeface="Canva Sans Medium" charset="1" panose="020B0603030501040103"/>
      <p:regular r:id="rId21"/>
    </p:embeddedFont>
    <p:embeddedFont>
      <p:font typeface="Canva Sans Medium Italics" charset="1" panose="020B060303050104010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slides/slide1.xml" Type="http://schemas.openxmlformats.org/officeDocument/2006/relationships/slide"/><Relationship Id="rId24" Target="slides/slide2.xml" Type="http://schemas.openxmlformats.org/officeDocument/2006/relationships/slide"/><Relationship Id="rId25" Target="slides/slide3.xml" Type="http://schemas.openxmlformats.org/officeDocument/2006/relationships/slide"/><Relationship Id="rId26" Target="slides/slide4.xml" Type="http://schemas.openxmlformats.org/officeDocument/2006/relationships/slide"/><Relationship Id="rId27" Target="slides/slide5.xml" Type="http://schemas.openxmlformats.org/officeDocument/2006/relationships/slide"/><Relationship Id="rId28" Target="slides/slide6.xml" Type="http://schemas.openxmlformats.org/officeDocument/2006/relationships/slide"/><Relationship Id="rId29" Target="slides/slide7.xml" Type="http://schemas.openxmlformats.org/officeDocument/2006/relationships/slide"/><Relationship Id="rId3" Target="viewProps.xml" Type="http://schemas.openxmlformats.org/officeDocument/2006/relationships/viewProps"/><Relationship Id="rId30" Target="slides/slide8.xml" Type="http://schemas.openxmlformats.org/officeDocument/2006/relationships/slide"/><Relationship Id="rId31" Target="slides/slide9.xml" Type="http://schemas.openxmlformats.org/officeDocument/2006/relationships/slide"/><Relationship Id="rId32" Target="slides/slide10.xml" Type="http://schemas.openxmlformats.org/officeDocument/2006/relationships/slide"/><Relationship Id="rId33" Target="slides/slide11.xml" Type="http://schemas.openxmlformats.org/officeDocument/2006/relationships/slide"/><Relationship Id="rId34" Target="slides/slide12.xml" Type="http://schemas.openxmlformats.org/officeDocument/2006/relationships/slide"/><Relationship Id="rId35" Target="slides/slide13.xml" Type="http://schemas.openxmlformats.org/officeDocument/2006/relationships/slide"/><Relationship Id="rId36" Target="slides/slide14.xml" Type="http://schemas.openxmlformats.org/officeDocument/2006/relationships/slide"/><Relationship Id="rId37" Target="slides/slide15.xml" Type="http://schemas.openxmlformats.org/officeDocument/2006/relationships/slide"/><Relationship Id="rId38" Target="slides/slide16.xml" Type="http://schemas.openxmlformats.org/officeDocument/2006/relationships/slide"/><Relationship Id="rId39" Target="slides/slide17.xml" Type="http://schemas.openxmlformats.org/officeDocument/2006/relationships/slide"/><Relationship Id="rId4" Target="theme/theme1.xml" Type="http://schemas.openxmlformats.org/officeDocument/2006/relationships/theme"/><Relationship Id="rId40" Target="slides/slide18.xml" Type="http://schemas.openxmlformats.org/officeDocument/2006/relationships/slide"/><Relationship Id="rId41" Target="slides/slide19.xml" Type="http://schemas.openxmlformats.org/officeDocument/2006/relationships/slide"/><Relationship Id="rId42" Target="slides/slide20.xml" Type="http://schemas.openxmlformats.org/officeDocument/2006/relationships/slide"/><Relationship Id="rId43" Target="slides/slide21.xml" Type="http://schemas.openxmlformats.org/officeDocument/2006/relationships/slide"/><Relationship Id="rId44" Target="slides/slide22.xml" Type="http://schemas.openxmlformats.org/officeDocument/2006/relationships/slide"/><Relationship Id="rId45" Target="slides/slide23.xml" Type="http://schemas.openxmlformats.org/officeDocument/2006/relationships/slide"/><Relationship Id="rId46" Target="slides/slide24.xml" Type="http://schemas.openxmlformats.org/officeDocument/2006/relationships/slide"/><Relationship Id="rId47" Target="slides/slide25.xml" Type="http://schemas.openxmlformats.org/officeDocument/2006/relationships/slide"/><Relationship Id="rId48" Target="slides/slide26.xml" Type="http://schemas.openxmlformats.org/officeDocument/2006/relationships/slide"/><Relationship Id="rId49" Target="slides/slide27.xml" Type="http://schemas.openxmlformats.org/officeDocument/2006/relationships/slide"/><Relationship Id="rId5" Target="tableStyles.xml" Type="http://schemas.openxmlformats.org/officeDocument/2006/relationships/tableStyles"/><Relationship Id="rId50" Target="slides/slide28.xml" Type="http://schemas.openxmlformats.org/officeDocument/2006/relationships/slide"/><Relationship Id="rId51" Target="slides/slide29.xml" Type="http://schemas.openxmlformats.org/officeDocument/2006/relationships/slide"/><Relationship Id="rId52" Target="slides/slide30.xml" Type="http://schemas.openxmlformats.org/officeDocument/2006/relationships/slide"/><Relationship Id="rId53" Target="slides/slide31.xml" Type="http://schemas.openxmlformats.org/officeDocument/2006/relationships/slide"/><Relationship Id="rId54" Target="slides/slide32.xml" Type="http://schemas.openxmlformats.org/officeDocument/2006/relationships/slide"/><Relationship Id="rId55" Target="slides/slide33.xml" Type="http://schemas.openxmlformats.org/officeDocument/2006/relationships/slide"/><Relationship Id="rId56" Target="slides/slide34.xml" Type="http://schemas.openxmlformats.org/officeDocument/2006/relationships/slide"/><Relationship Id="rId57" Target="slides/slide35.xml" Type="http://schemas.openxmlformats.org/officeDocument/2006/relationships/slide"/><Relationship Id="rId58" Target="slides/slide36.xml" Type="http://schemas.openxmlformats.org/officeDocument/2006/relationships/slide"/><Relationship Id="rId59" Target="slides/slide37.xml" Type="http://schemas.openxmlformats.org/officeDocument/2006/relationships/slide"/><Relationship Id="rId6" Target="fonts/font6.fntdata" Type="http://schemas.openxmlformats.org/officeDocument/2006/relationships/font"/><Relationship Id="rId60" Target="slides/slide38.xml" Type="http://schemas.openxmlformats.org/officeDocument/2006/relationships/slide"/><Relationship Id="rId61" Target="slides/slide39.xml" Type="http://schemas.openxmlformats.org/officeDocument/2006/relationships/slide"/><Relationship Id="rId62" Target="slides/slide40.xml" Type="http://schemas.openxmlformats.org/officeDocument/2006/relationships/slide"/><Relationship Id="rId63" Target="slides/slide41.xml" Type="http://schemas.openxmlformats.org/officeDocument/2006/relationships/slide"/><Relationship Id="rId64" Target="slides/slide42.xml" Type="http://schemas.openxmlformats.org/officeDocument/2006/relationships/slide"/><Relationship Id="rId65" Target="slides/slide43.xml" Type="http://schemas.openxmlformats.org/officeDocument/2006/relationships/slide"/><Relationship Id="rId66" Target="slides/slide44.xml" Type="http://schemas.openxmlformats.org/officeDocument/2006/relationships/slide"/><Relationship Id="rId67" Target="slides/slide45.xml" Type="http://schemas.openxmlformats.org/officeDocument/2006/relationships/slide"/><Relationship Id="rId68" Target="slides/slide46.xml" Type="http://schemas.openxmlformats.org/officeDocument/2006/relationships/slide"/><Relationship Id="rId69" Target="slides/slide47.xml" Type="http://schemas.openxmlformats.org/officeDocument/2006/relationships/slide"/><Relationship Id="rId7" Target="fonts/font7.fntdata" Type="http://schemas.openxmlformats.org/officeDocument/2006/relationships/font"/><Relationship Id="rId70" Target="slides/slide48.xml" Type="http://schemas.openxmlformats.org/officeDocument/2006/relationships/slide"/><Relationship Id="rId71" Target="slides/slide49.xml" Type="http://schemas.openxmlformats.org/officeDocument/2006/relationships/slide"/><Relationship Id="rId72" Target="slides/slide50.xml" Type="http://schemas.openxmlformats.org/officeDocument/2006/relationships/slide"/><Relationship Id="rId73" Target="slides/slide51.xml" Type="http://schemas.openxmlformats.org/officeDocument/2006/relationships/slide"/><Relationship Id="rId74" Target="slides/slide52.xml" Type="http://schemas.openxmlformats.org/officeDocument/2006/relationships/slide"/><Relationship Id="rId75" Target="slides/slide53.xml" Type="http://schemas.openxmlformats.org/officeDocument/2006/relationships/slide"/><Relationship Id="rId76" Target="slides/slide54.xml" Type="http://schemas.openxmlformats.org/officeDocument/2006/relationships/slide"/><Relationship Id="rId77" Target="slides/slide55.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6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66.pn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77.png" Type="http://schemas.openxmlformats.org/officeDocument/2006/relationships/image"/><Relationship Id="rId13" Target="../media/image78.svg" Type="http://schemas.openxmlformats.org/officeDocument/2006/relationships/image"/><Relationship Id="rId2" Target="../media/image67.pn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70.jpeg" Type="http://schemas.openxmlformats.org/officeDocument/2006/relationships/image"/><Relationship Id="rId6" Target="../media/image71.png" Type="http://schemas.openxmlformats.org/officeDocument/2006/relationships/image"/><Relationship Id="rId7" Target="../media/image72.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 Id="rId9" Target="../media/image4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svg" Type="http://schemas.openxmlformats.org/officeDocument/2006/relationships/image"/><Relationship Id="rId11" Target="../media/image81.png" Type="http://schemas.openxmlformats.org/officeDocument/2006/relationships/image"/><Relationship Id="rId12" Target="../media/image82.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7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svg" Type="http://schemas.openxmlformats.org/officeDocument/2006/relationships/image"/><Relationship Id="rId2" Target="../media/image83.png" Type="http://schemas.openxmlformats.org/officeDocument/2006/relationships/image"/><Relationship Id="rId3" Target="../media/image84.svg" Type="http://schemas.openxmlformats.org/officeDocument/2006/relationships/image"/><Relationship Id="rId4" Target="../media/image85.png" Type="http://schemas.openxmlformats.org/officeDocument/2006/relationships/image"/><Relationship Id="rId5" Target="../media/image86.svg" Type="http://schemas.openxmlformats.org/officeDocument/2006/relationships/image"/><Relationship Id="rId6" Target="../media/image87.gif" Type="http://schemas.openxmlformats.org/officeDocument/2006/relationships/image"/><Relationship Id="rId7" Target="../media/image88.png" Type="http://schemas.openxmlformats.org/officeDocument/2006/relationships/image"/><Relationship Id="rId8" Target="../media/image89.svg" Type="http://schemas.openxmlformats.org/officeDocument/2006/relationships/image"/><Relationship Id="rId9" Target="../media/image9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66.pn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92.png" Type="http://schemas.openxmlformats.org/officeDocument/2006/relationships/image"/><Relationship Id="rId8" Target="../media/image93.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5.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9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12" Target="../media/image23.png" Type="http://schemas.openxmlformats.org/officeDocument/2006/relationships/image"/><Relationship Id="rId13" Target="../media/image24.svg" Type="http://schemas.openxmlformats.org/officeDocument/2006/relationships/image"/><Relationship Id="rId14" Target="../media/image25.png" Type="http://schemas.openxmlformats.org/officeDocument/2006/relationships/image"/><Relationship Id="rId15" Target="../media/image26.svg" Type="http://schemas.openxmlformats.org/officeDocument/2006/relationships/image"/><Relationship Id="rId2" Target="../media/image13.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6.png" Type="http://schemas.openxmlformats.org/officeDocument/2006/relationships/image"/><Relationship Id="rId3" Target="../media/image97.svg" Type="http://schemas.openxmlformats.org/officeDocument/2006/relationships/image"/><Relationship Id="rId4" Target="../media/image98.png" Type="http://schemas.openxmlformats.org/officeDocument/2006/relationships/image"/><Relationship Id="rId5" Target="../media/image99.svg" Type="http://schemas.openxmlformats.org/officeDocument/2006/relationships/image"/><Relationship Id="rId6" Target="../media/image100.png" Type="http://schemas.openxmlformats.org/officeDocument/2006/relationships/image"/><Relationship Id="rId7" Target="../media/image10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28.pn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56.png" Type="http://schemas.openxmlformats.org/officeDocument/2006/relationships/image"/><Relationship Id="rId8" Target="../media/image5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10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6.png" Type="http://schemas.openxmlformats.org/officeDocument/2006/relationships/image"/><Relationship Id="rId3" Target="../media/image97.svg" Type="http://schemas.openxmlformats.org/officeDocument/2006/relationships/image"/><Relationship Id="rId4" Target="../media/image104.png" Type="http://schemas.openxmlformats.org/officeDocument/2006/relationships/image"/><Relationship Id="rId5" Target="../media/image105.svg" Type="http://schemas.openxmlformats.org/officeDocument/2006/relationships/image"/><Relationship Id="rId6" Target="../media/image106.png" Type="http://schemas.openxmlformats.org/officeDocument/2006/relationships/image"/><Relationship Id="rId7" Target="../media/image10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66.pn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112.png" Type="http://schemas.openxmlformats.org/officeDocument/2006/relationships/image"/><Relationship Id="rId8" Target="../media/image11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28.pn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 Id="rId9" Target="../media/image45.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7.png" Type="http://schemas.openxmlformats.org/officeDocument/2006/relationships/image"/><Relationship Id="rId11" Target="../media/image78.svg" Type="http://schemas.openxmlformats.org/officeDocument/2006/relationships/image"/><Relationship Id="rId2" Target="../media/image67.pn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114.png" Type="http://schemas.openxmlformats.org/officeDocument/2006/relationships/image"/><Relationship Id="rId6" Target="../media/image71.png" Type="http://schemas.openxmlformats.org/officeDocument/2006/relationships/image"/><Relationship Id="rId7" Target="../media/image72.svg" Type="http://schemas.openxmlformats.org/officeDocument/2006/relationships/image"/><Relationship Id="rId8" Target="../media/image75.png" Type="http://schemas.openxmlformats.org/officeDocument/2006/relationships/image"/><Relationship Id="rId9" Target="../media/image7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5.png" Type="http://schemas.openxmlformats.org/officeDocument/2006/relationships/image"/><Relationship Id="rId3" Target="../media/image116.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117.jpe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 Id="rId9" Target="../media/image4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edia/image77.png" Type="http://schemas.openxmlformats.org/officeDocument/2006/relationships/image"/><Relationship Id="rId13" Target="../media/image78.svg" Type="http://schemas.openxmlformats.org/officeDocument/2006/relationships/image"/><Relationship Id="rId2" Target="../media/image67.pn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118.jpeg" Type="http://schemas.openxmlformats.org/officeDocument/2006/relationships/image"/><Relationship Id="rId6" Target="../media/image71.png" Type="http://schemas.openxmlformats.org/officeDocument/2006/relationships/image"/><Relationship Id="rId7" Target="../media/image72.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9.jpeg" Type="http://schemas.openxmlformats.org/officeDocument/2006/relationships/image"/><Relationship Id="rId3" Target="../media/image120.png" Type="http://schemas.openxmlformats.org/officeDocument/2006/relationships/image"/><Relationship Id="rId4" Target="../media/image121.svg" Type="http://schemas.openxmlformats.org/officeDocument/2006/relationships/image"/><Relationship Id="rId5" Target="../media/image122.png" Type="http://schemas.openxmlformats.org/officeDocument/2006/relationships/image"/><Relationship Id="rId6" Target="../media/image123.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6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28.pn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 Id="rId9" Target="../media/image45.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4.png" Type="http://schemas.openxmlformats.org/officeDocument/2006/relationships/image"/><Relationship Id="rId3" Target="../media/image125.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6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svg" Type="http://schemas.openxmlformats.org/officeDocument/2006/relationships/image"/><Relationship Id="rId2" Target="../media/image59.pn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36.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56.png" Type="http://schemas.openxmlformats.org/officeDocument/2006/relationships/image"/><Relationship Id="rId8" Target="../media/image5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126.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 Id="rId9" Target="../media/image64.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8.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12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129.png" Type="http://schemas.openxmlformats.org/officeDocument/2006/relationships/image"/><Relationship Id="rId8" Target="../media/image130.png" Type="http://schemas.openxmlformats.org/officeDocument/2006/relationships/image"/><Relationship Id="rId9" Target="../media/image13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5.svg" Type="http://schemas.openxmlformats.org/officeDocument/2006/relationships/image"/><Relationship Id="rId2" Target="../media/image59.pn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132.png" Type="http://schemas.openxmlformats.org/officeDocument/2006/relationships/image"/><Relationship Id="rId8" Target="../media/image133.svg" Type="http://schemas.openxmlformats.org/officeDocument/2006/relationships/image"/><Relationship Id="rId9" Target="../media/image134.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7.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136.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9.svg" Type="http://schemas.openxmlformats.org/officeDocument/2006/relationships/image"/><Relationship Id="rId2" Target="../media/image59.pn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138.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1.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media/image140.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media/image28.pn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 Id="rId8" Target="../media/image45.png" Type="http://schemas.openxmlformats.org/officeDocument/2006/relationships/image"/><Relationship Id="rId9" Target="../media/image46.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2.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6.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143.png" Type="http://schemas.openxmlformats.org/officeDocument/2006/relationships/image"/><Relationship Id="rId8" Target="../media/image144.svg" Type="http://schemas.openxmlformats.org/officeDocument/2006/relationships/image"/><Relationship Id="rId9" Target="../media/image145.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http://citationmachine.net/" TargetMode="External" Type="http://schemas.openxmlformats.org/officeDocument/2006/relationships/hyperlink"/><Relationship Id="rId11" Target="http://www.easybib.com/" TargetMode="External" Type="http://schemas.openxmlformats.org/officeDocument/2006/relationships/hyperlink"/><Relationship Id="rId12" Target="../media/image147.png" Type="http://schemas.openxmlformats.org/officeDocument/2006/relationships/image"/><Relationship Id="rId13" Target="../media/image148.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61.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 Id="rId9" Target="https://owl.purdue.edu/owl/research_and_citation/mla_style/mla_formatting_and_style_guide/index.html" TargetMode="External" Type="http://schemas.openxmlformats.org/officeDocument/2006/relationships/hyperlink"/></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ailto:reference@ulm.edu" TargetMode="External" Type="http://schemas.openxmlformats.org/officeDocument/2006/relationships/hyperlink"/><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 Id="rId7" Target="../media/image45.png" Type="http://schemas.openxmlformats.org/officeDocument/2006/relationships/image"/><Relationship Id="rId8" Target="../media/image4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52.png" Type="http://schemas.openxmlformats.org/officeDocument/2006/relationships/image"/><Relationship Id="rId4" Target="../media/image53.svg" Type="http://schemas.openxmlformats.org/officeDocument/2006/relationships/image"/><Relationship Id="rId5" Target="../media/image54.png" Type="http://schemas.openxmlformats.org/officeDocument/2006/relationships/image"/><Relationship Id="rId6" Target="../media/image55.svg" Type="http://schemas.openxmlformats.org/officeDocument/2006/relationships/image"/><Relationship Id="rId7" Target="../media/image56.png" Type="http://schemas.openxmlformats.org/officeDocument/2006/relationships/image"/><Relationship Id="rId8" Target="../media/image5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png" Type="http://schemas.openxmlformats.org/officeDocument/2006/relationships/image"/><Relationship Id="rId3" Target="../media/image49.sv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5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3964451" y="788108"/>
            <a:ext cx="11674476" cy="7864229"/>
          </a:xfrm>
          <a:custGeom>
            <a:avLst/>
            <a:gdLst/>
            <a:ahLst/>
            <a:cxnLst/>
            <a:rect r="r" b="b" t="t" l="l"/>
            <a:pathLst>
              <a:path h="7864229" w="11674476">
                <a:moveTo>
                  <a:pt x="0" y="0"/>
                </a:moveTo>
                <a:lnTo>
                  <a:pt x="11674476" y="0"/>
                </a:lnTo>
                <a:lnTo>
                  <a:pt x="11674476" y="7864230"/>
                </a:lnTo>
                <a:lnTo>
                  <a:pt x="0" y="7864230"/>
                </a:lnTo>
                <a:lnTo>
                  <a:pt x="0" y="0"/>
                </a:lnTo>
                <a:close/>
              </a:path>
            </a:pathLst>
          </a:custGeom>
          <a:blipFill>
            <a:blip r:embed="rId2">
              <a:extLst>
                <a:ext uri="{96DAC541-7B7A-43D3-8B79-37D633B846F1}">
                  <asvg:svgBlip xmlns:asvg="http://schemas.microsoft.com/office/drawing/2016/SVG/main" r:embed="rId3"/>
                </a:ext>
              </a:extLst>
            </a:blip>
            <a:stretch>
              <a:fillRect l="0" t="0" r="0" b="-89410"/>
            </a:stretch>
          </a:blipFill>
        </p:spPr>
      </p:sp>
      <p:sp>
        <p:nvSpPr>
          <p:cNvPr name="Freeform 3" id="3"/>
          <p:cNvSpPr/>
          <p:nvPr/>
        </p:nvSpPr>
        <p:spPr>
          <a:xfrm flipH="false" flipV="false" rot="-5184127">
            <a:off x="3675672" y="7191090"/>
            <a:ext cx="3621024" cy="4114800"/>
          </a:xfrm>
          <a:custGeom>
            <a:avLst/>
            <a:gdLst/>
            <a:ahLst/>
            <a:cxnLst/>
            <a:rect r="r" b="b" t="t" l="l"/>
            <a:pathLst>
              <a:path h="4114800" w="3621024">
                <a:moveTo>
                  <a:pt x="0" y="0"/>
                </a:moveTo>
                <a:lnTo>
                  <a:pt x="3621024" y="0"/>
                </a:lnTo>
                <a:lnTo>
                  <a:pt x="36210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248433" y="2473188"/>
            <a:ext cx="2898919" cy="3126285"/>
          </a:xfrm>
          <a:custGeom>
            <a:avLst/>
            <a:gdLst/>
            <a:ahLst/>
            <a:cxnLst/>
            <a:rect r="r" b="b" t="t" l="l"/>
            <a:pathLst>
              <a:path h="3126285" w="2898919">
                <a:moveTo>
                  <a:pt x="0" y="0"/>
                </a:moveTo>
                <a:lnTo>
                  <a:pt x="2898918" y="0"/>
                </a:lnTo>
                <a:lnTo>
                  <a:pt x="2898918" y="3126285"/>
                </a:lnTo>
                <a:lnTo>
                  <a:pt x="0" y="31262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657600" y="7722012"/>
            <a:ext cx="7315200" cy="1596044"/>
          </a:xfrm>
          <a:custGeom>
            <a:avLst/>
            <a:gdLst/>
            <a:ahLst/>
            <a:cxnLst/>
            <a:rect r="r" b="b" t="t" l="l"/>
            <a:pathLst>
              <a:path h="1596044" w="7315200">
                <a:moveTo>
                  <a:pt x="0" y="0"/>
                </a:moveTo>
                <a:lnTo>
                  <a:pt x="7315200" y="0"/>
                </a:lnTo>
                <a:lnTo>
                  <a:pt x="7315200" y="1596044"/>
                </a:lnTo>
                <a:lnTo>
                  <a:pt x="0" y="15960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82497" y="4744624"/>
            <a:ext cx="2264345" cy="2567814"/>
          </a:xfrm>
          <a:custGeom>
            <a:avLst/>
            <a:gdLst/>
            <a:ahLst/>
            <a:cxnLst/>
            <a:rect r="r" b="b" t="t" l="l"/>
            <a:pathLst>
              <a:path h="2567814" w="2264345">
                <a:moveTo>
                  <a:pt x="0" y="0"/>
                </a:moveTo>
                <a:lnTo>
                  <a:pt x="2264345" y="0"/>
                </a:lnTo>
                <a:lnTo>
                  <a:pt x="2264345" y="2567813"/>
                </a:lnTo>
                <a:lnTo>
                  <a:pt x="0" y="256781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237565" y="-658599"/>
            <a:ext cx="2021735" cy="3731389"/>
          </a:xfrm>
          <a:custGeom>
            <a:avLst/>
            <a:gdLst/>
            <a:ahLst/>
            <a:cxnLst/>
            <a:rect r="r" b="b" t="t" l="l"/>
            <a:pathLst>
              <a:path h="3731389" w="2021735">
                <a:moveTo>
                  <a:pt x="0" y="0"/>
                </a:moveTo>
                <a:lnTo>
                  <a:pt x="2021735" y="0"/>
                </a:lnTo>
                <a:lnTo>
                  <a:pt x="2021735" y="3731389"/>
                </a:lnTo>
                <a:lnTo>
                  <a:pt x="0" y="37313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4834691" y="3378753"/>
            <a:ext cx="8618618" cy="2874615"/>
          </a:xfrm>
          <a:prstGeom prst="rect">
            <a:avLst/>
          </a:prstGeom>
        </p:spPr>
        <p:txBody>
          <a:bodyPr anchor="t" rtlCol="false" tIns="0" lIns="0" bIns="0" rIns="0">
            <a:spAutoFit/>
          </a:bodyPr>
          <a:lstStyle/>
          <a:p>
            <a:pPr algn="ctr">
              <a:lnSpc>
                <a:spcPts val="10079"/>
              </a:lnSpc>
            </a:pPr>
            <a:r>
              <a:rPr lang="en-US" sz="11199">
                <a:solidFill>
                  <a:srgbClr val="000000"/>
                </a:solidFill>
                <a:latin typeface="Handyman"/>
              </a:rPr>
              <a:t>Introduction to MLA Format</a:t>
            </a:r>
          </a:p>
        </p:txBody>
      </p:sp>
      <p:sp>
        <p:nvSpPr>
          <p:cNvPr name="TextBox 9" id="9"/>
          <p:cNvSpPr txBox="true"/>
          <p:nvPr/>
        </p:nvSpPr>
        <p:spPr>
          <a:xfrm rot="0">
            <a:off x="5486184" y="6709189"/>
            <a:ext cx="7315632" cy="679448"/>
          </a:xfrm>
          <a:prstGeom prst="rect">
            <a:avLst/>
          </a:prstGeom>
        </p:spPr>
        <p:txBody>
          <a:bodyPr anchor="t" rtlCol="false" tIns="0" lIns="0" bIns="0" rIns="0">
            <a:spAutoFit/>
          </a:bodyPr>
          <a:lstStyle/>
          <a:p>
            <a:pPr algn="ctr">
              <a:lnSpc>
                <a:spcPts val="4099"/>
              </a:lnSpc>
            </a:pPr>
            <a:r>
              <a:rPr lang="en-US" sz="4999" spc="-99">
                <a:solidFill>
                  <a:srgbClr val="000000"/>
                </a:solidFill>
                <a:latin typeface="Handyman"/>
              </a:rPr>
              <a:t>ULM Reference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747895" y="-1295737"/>
            <a:ext cx="6792210" cy="12878473"/>
          </a:xfrm>
          <a:custGeom>
            <a:avLst/>
            <a:gdLst/>
            <a:ahLst/>
            <a:cxnLst/>
            <a:rect r="r" b="b" t="t" l="l"/>
            <a:pathLst>
              <a:path h="12878473" w="6792210">
                <a:moveTo>
                  <a:pt x="0" y="0"/>
                </a:moveTo>
                <a:lnTo>
                  <a:pt x="6792210" y="0"/>
                </a:lnTo>
                <a:lnTo>
                  <a:pt x="6792210" y="12878474"/>
                </a:lnTo>
                <a:lnTo>
                  <a:pt x="0" y="12878474"/>
                </a:lnTo>
                <a:lnTo>
                  <a:pt x="0" y="0"/>
                </a:lnTo>
                <a:close/>
              </a:path>
            </a:pathLst>
          </a:custGeom>
          <a:blipFill>
            <a:blip r:embed="rId2"/>
            <a:stretch>
              <a:fillRect l="0" t="0" r="-45997" b="0"/>
            </a:stretch>
          </a:blipFill>
        </p:spPr>
      </p:sp>
      <p:sp>
        <p:nvSpPr>
          <p:cNvPr name="Freeform 3" id="3"/>
          <p:cNvSpPr/>
          <p:nvPr/>
        </p:nvSpPr>
        <p:spPr>
          <a:xfrm flipH="false" flipV="false" rot="1056128">
            <a:off x="14835994" y="1286849"/>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4040758" y="12261"/>
            <a:ext cx="10206484" cy="1651637"/>
          </a:xfrm>
          <a:prstGeom prst="rect">
            <a:avLst/>
          </a:prstGeom>
        </p:spPr>
        <p:txBody>
          <a:bodyPr anchor="t" rtlCol="false" tIns="0" lIns="0" bIns="0" rIns="0">
            <a:spAutoFit/>
          </a:bodyPr>
          <a:lstStyle/>
          <a:p>
            <a:pPr algn="ctr">
              <a:lnSpc>
                <a:spcPts val="13439"/>
              </a:lnSpc>
            </a:pPr>
            <a:r>
              <a:rPr lang="en-US" sz="9599">
                <a:solidFill>
                  <a:srgbClr val="000000"/>
                </a:solidFill>
                <a:latin typeface="HandMade Bold"/>
              </a:rPr>
              <a:t>Guidelines First Page</a:t>
            </a:r>
          </a:p>
        </p:txBody>
      </p:sp>
      <p:sp>
        <p:nvSpPr>
          <p:cNvPr name="TextBox 7" id="7"/>
          <p:cNvSpPr txBox="true"/>
          <p:nvPr/>
        </p:nvSpPr>
        <p:spPr>
          <a:xfrm rot="0">
            <a:off x="4040758" y="1789030"/>
            <a:ext cx="9099500" cy="7023100"/>
          </a:xfrm>
          <a:prstGeom prst="rect">
            <a:avLst/>
          </a:prstGeom>
        </p:spPr>
        <p:txBody>
          <a:bodyPr anchor="t" rtlCol="false" tIns="0" lIns="0" bIns="0" rIns="0">
            <a:spAutoFit/>
          </a:bodyPr>
          <a:lstStyle/>
          <a:p>
            <a:pPr>
              <a:lnSpc>
                <a:spcPts val="5599"/>
              </a:lnSpc>
            </a:pPr>
            <a:r>
              <a:rPr lang="en-US" sz="3999">
                <a:solidFill>
                  <a:srgbClr val="000000"/>
                </a:solidFill>
                <a:latin typeface="Canva Sans"/>
              </a:rPr>
              <a:t>Examples of titles within titles:</a:t>
            </a:r>
          </a:p>
          <a:p>
            <a:pPr marL="863596" indent="-431798" lvl="1">
              <a:lnSpc>
                <a:spcPts val="5599"/>
              </a:lnSpc>
              <a:buFont typeface="Arial"/>
              <a:buChar char="•"/>
            </a:pPr>
            <a:r>
              <a:rPr lang="en-US" sz="3999">
                <a:solidFill>
                  <a:srgbClr val="000000"/>
                </a:solidFill>
                <a:latin typeface="Canva Sans"/>
              </a:rPr>
              <a:t>The Function of Time in Woolf’s </a:t>
            </a:r>
            <a:r>
              <a:rPr lang="en-US" sz="3999">
                <a:solidFill>
                  <a:srgbClr val="000000"/>
                </a:solidFill>
                <a:latin typeface="Canva Sans Italics"/>
              </a:rPr>
              <a:t>To the Lighthouse.</a:t>
            </a:r>
          </a:p>
          <a:p>
            <a:pPr>
              <a:lnSpc>
                <a:spcPts val="5599"/>
              </a:lnSpc>
            </a:pPr>
          </a:p>
          <a:p>
            <a:pPr marL="863596" indent="-431798" lvl="1">
              <a:lnSpc>
                <a:spcPts val="5599"/>
              </a:lnSpc>
              <a:buFont typeface="Arial"/>
              <a:buChar char="•"/>
            </a:pPr>
            <a:r>
              <a:rPr lang="en-US" sz="3999">
                <a:solidFill>
                  <a:srgbClr val="000000"/>
                </a:solidFill>
                <a:latin typeface="Canva Sans"/>
              </a:rPr>
              <a:t>Sexuality in Faulkner’s “A Rose for Emily”.</a:t>
            </a:r>
          </a:p>
          <a:p>
            <a:pPr>
              <a:lnSpc>
                <a:spcPts val="5599"/>
              </a:lnSpc>
            </a:pPr>
          </a:p>
          <a:p>
            <a:pPr marL="863596" indent="-431798" lvl="1">
              <a:lnSpc>
                <a:spcPts val="5599"/>
              </a:lnSpc>
              <a:buFont typeface="Arial"/>
              <a:buChar char="•"/>
            </a:pPr>
            <a:r>
              <a:rPr lang="en-US" sz="3999">
                <a:solidFill>
                  <a:srgbClr val="000000"/>
                </a:solidFill>
                <a:latin typeface="Canva Sans"/>
              </a:rPr>
              <a:t>Race and Race Relations in Baraka’s “Dutchman”.</a:t>
            </a:r>
          </a:p>
          <a:p>
            <a:pPr>
              <a:lnSpc>
                <a:spcPts val="5599"/>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3811332" y="-996985"/>
            <a:ext cx="11932903" cy="13775357"/>
          </a:xfrm>
          <a:custGeom>
            <a:avLst/>
            <a:gdLst/>
            <a:ahLst/>
            <a:cxnLst/>
            <a:rect r="r" b="b" t="t" l="l"/>
            <a:pathLst>
              <a:path h="13775357" w="11932903">
                <a:moveTo>
                  <a:pt x="0" y="0"/>
                </a:moveTo>
                <a:lnTo>
                  <a:pt x="11932903" y="0"/>
                </a:lnTo>
                <a:lnTo>
                  <a:pt x="11932903" y="13775357"/>
                </a:lnTo>
                <a:lnTo>
                  <a:pt x="0" y="13775357"/>
                </a:lnTo>
                <a:lnTo>
                  <a:pt x="0" y="0"/>
                </a:lnTo>
                <a:close/>
              </a:path>
            </a:pathLst>
          </a:custGeom>
          <a:blipFill>
            <a:blip r:embed="rId2"/>
            <a:stretch>
              <a:fillRect l="0" t="0" r="0" b="0"/>
            </a:stretch>
          </a:blipFill>
        </p:spPr>
      </p:sp>
      <p:sp>
        <p:nvSpPr>
          <p:cNvPr name="Freeform 3" id="3"/>
          <p:cNvSpPr/>
          <p:nvPr/>
        </p:nvSpPr>
        <p:spPr>
          <a:xfrm flipH="false" flipV="false" rot="0">
            <a:off x="13817828" y="727430"/>
            <a:ext cx="2898919" cy="3126285"/>
          </a:xfrm>
          <a:custGeom>
            <a:avLst/>
            <a:gdLst/>
            <a:ahLst/>
            <a:cxnLst/>
            <a:rect r="r" b="b" t="t" l="l"/>
            <a:pathLst>
              <a:path h="3126285" w="2898919">
                <a:moveTo>
                  <a:pt x="0" y="0"/>
                </a:moveTo>
                <a:lnTo>
                  <a:pt x="2898919" y="0"/>
                </a:lnTo>
                <a:lnTo>
                  <a:pt x="2898919" y="3126284"/>
                </a:lnTo>
                <a:lnTo>
                  <a:pt x="0" y="31262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73035" y="2363998"/>
            <a:ext cx="5717879" cy="2443094"/>
          </a:xfrm>
          <a:custGeom>
            <a:avLst/>
            <a:gdLst/>
            <a:ahLst/>
            <a:cxnLst/>
            <a:rect r="r" b="b" t="t" l="l"/>
            <a:pathLst>
              <a:path h="2443094" w="5717879">
                <a:moveTo>
                  <a:pt x="0" y="0"/>
                </a:moveTo>
                <a:lnTo>
                  <a:pt x="5717879" y="0"/>
                </a:lnTo>
                <a:lnTo>
                  <a:pt x="5717879" y="2443093"/>
                </a:lnTo>
                <a:lnTo>
                  <a:pt x="0" y="24430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6147461" y="1133475"/>
            <a:ext cx="7260645" cy="2418969"/>
          </a:xfrm>
          <a:prstGeom prst="rect">
            <a:avLst/>
          </a:prstGeom>
        </p:spPr>
        <p:txBody>
          <a:bodyPr anchor="t" rtlCol="false" tIns="0" lIns="0" bIns="0" rIns="0">
            <a:spAutoFit/>
          </a:bodyPr>
          <a:lstStyle/>
          <a:p>
            <a:pPr>
              <a:lnSpc>
                <a:spcPts val="8448"/>
              </a:lnSpc>
            </a:pPr>
            <a:r>
              <a:rPr lang="en-US" sz="9600">
                <a:solidFill>
                  <a:srgbClr val="000000"/>
                </a:solidFill>
                <a:latin typeface="Handyman"/>
              </a:rPr>
              <a:t>Quotations/</a:t>
            </a:r>
          </a:p>
          <a:p>
            <a:pPr marL="0" indent="0" lvl="0">
              <a:lnSpc>
                <a:spcPts val="8448"/>
              </a:lnSpc>
            </a:pPr>
            <a:r>
              <a:rPr lang="en-US" sz="9600">
                <a:solidFill>
                  <a:srgbClr val="000000"/>
                </a:solidFill>
                <a:latin typeface="Handyman"/>
              </a:rPr>
              <a:t>Paraphrasing</a:t>
            </a:r>
          </a:p>
        </p:txBody>
      </p:sp>
      <p:sp>
        <p:nvSpPr>
          <p:cNvPr name="TextBox 8" id="8"/>
          <p:cNvSpPr txBox="true"/>
          <p:nvPr/>
        </p:nvSpPr>
        <p:spPr>
          <a:xfrm rot="0">
            <a:off x="4818311" y="3840977"/>
            <a:ext cx="10044410" cy="5540375"/>
          </a:xfrm>
          <a:prstGeom prst="rect">
            <a:avLst/>
          </a:prstGeom>
        </p:spPr>
        <p:txBody>
          <a:bodyPr anchor="t" rtlCol="false" tIns="0" lIns="0" bIns="0" rIns="0">
            <a:spAutoFit/>
          </a:bodyPr>
          <a:lstStyle/>
          <a:p>
            <a:pPr>
              <a:lnSpc>
                <a:spcPts val="4899"/>
              </a:lnSpc>
            </a:pPr>
            <a:r>
              <a:rPr lang="en-US" sz="3499">
                <a:solidFill>
                  <a:srgbClr val="000000"/>
                </a:solidFill>
                <a:latin typeface="Canva Sans"/>
              </a:rPr>
              <a:t>When you are writing a research paper, you are going to have to work other people’s research into your own, in order to:</a:t>
            </a:r>
          </a:p>
          <a:p>
            <a:pPr algn="just">
              <a:lnSpc>
                <a:spcPts val="4899"/>
              </a:lnSpc>
            </a:pPr>
          </a:p>
          <a:p>
            <a:pPr algn="just" marL="755649" indent="-377824" lvl="1">
              <a:lnSpc>
                <a:spcPts val="4899"/>
              </a:lnSpc>
              <a:buFont typeface="Arial"/>
              <a:buChar char="•"/>
            </a:pPr>
            <a:r>
              <a:rPr lang="en-US" sz="3499">
                <a:solidFill>
                  <a:srgbClr val="000000"/>
                </a:solidFill>
                <a:latin typeface="Canva Sans"/>
              </a:rPr>
              <a:t>Demonstrate your point of view</a:t>
            </a:r>
          </a:p>
          <a:p>
            <a:pPr algn="just" marL="755649" indent="-377824" lvl="1">
              <a:lnSpc>
                <a:spcPts val="4899"/>
              </a:lnSpc>
              <a:buFont typeface="Arial"/>
              <a:buChar char="•"/>
            </a:pPr>
            <a:r>
              <a:rPr lang="en-US" sz="3499">
                <a:solidFill>
                  <a:srgbClr val="000000"/>
                </a:solidFill>
                <a:latin typeface="Canva Sans"/>
              </a:rPr>
              <a:t>Inform the audience of what research has been done on the topic</a:t>
            </a:r>
          </a:p>
          <a:p>
            <a:pPr algn="just" marL="755649" indent="-377824" lvl="1">
              <a:lnSpc>
                <a:spcPts val="4899"/>
              </a:lnSpc>
              <a:buFont typeface="Arial"/>
              <a:buChar char="•"/>
            </a:pPr>
            <a:r>
              <a:rPr lang="en-US" sz="3499">
                <a:solidFill>
                  <a:srgbClr val="000000"/>
                </a:solidFill>
                <a:latin typeface="Canva Sans"/>
              </a:rPr>
              <a:t>Show your audience how your point of view fits into what’s been done.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219691" y="2057400"/>
            <a:ext cx="13848619" cy="8229600"/>
          </a:xfrm>
          <a:custGeom>
            <a:avLst/>
            <a:gdLst/>
            <a:ahLst/>
            <a:cxnLst/>
            <a:rect r="r" b="b" t="t" l="l"/>
            <a:pathLst>
              <a:path h="8229600" w="13848619">
                <a:moveTo>
                  <a:pt x="0" y="0"/>
                </a:moveTo>
                <a:lnTo>
                  <a:pt x="13848618" y="0"/>
                </a:lnTo>
                <a:lnTo>
                  <a:pt x="13848618" y="8229600"/>
                </a:lnTo>
                <a:lnTo>
                  <a:pt x="0" y="8229600"/>
                </a:lnTo>
                <a:lnTo>
                  <a:pt x="0" y="0"/>
                </a:lnTo>
                <a:close/>
              </a:path>
            </a:pathLst>
          </a:custGeom>
          <a:blipFill>
            <a:blip r:embed="rId4"/>
            <a:stretch>
              <a:fillRect l="0" t="-12999" r="0" b="-12999"/>
            </a:stretch>
          </a:blipFill>
        </p:spPr>
      </p:sp>
      <p:sp>
        <p:nvSpPr>
          <p:cNvPr name="Freeform 4" id="4"/>
          <p:cNvSpPr/>
          <p:nvPr/>
        </p:nvSpPr>
        <p:spPr>
          <a:xfrm flipH="false" flipV="false" rot="1056128">
            <a:off x="14835994" y="1286849"/>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626877" y="8699196"/>
            <a:ext cx="4478423" cy="1587804"/>
          </a:xfrm>
          <a:custGeom>
            <a:avLst/>
            <a:gdLst/>
            <a:ahLst/>
            <a:cxnLst/>
            <a:rect r="r" b="b" t="t" l="l"/>
            <a:pathLst>
              <a:path h="1587804" w="4478423">
                <a:moveTo>
                  <a:pt x="0" y="0"/>
                </a:moveTo>
                <a:lnTo>
                  <a:pt x="4478422" y="0"/>
                </a:lnTo>
                <a:lnTo>
                  <a:pt x="4478422" y="1587804"/>
                </a:lnTo>
                <a:lnTo>
                  <a:pt x="0" y="15878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219691" y="3263900"/>
            <a:ext cx="13391115" cy="6318250"/>
          </a:xfrm>
          <a:prstGeom prst="rect">
            <a:avLst/>
          </a:prstGeom>
        </p:spPr>
        <p:txBody>
          <a:bodyPr anchor="t" rtlCol="false" tIns="0" lIns="0" bIns="0" rIns="0">
            <a:spAutoFit/>
          </a:bodyPr>
          <a:lstStyle/>
          <a:p>
            <a:pPr marL="863596" indent="-431798" lvl="1">
              <a:lnSpc>
                <a:spcPts val="5599"/>
              </a:lnSpc>
              <a:buFont typeface="Arial"/>
              <a:buChar char="•"/>
            </a:pPr>
            <a:r>
              <a:rPr lang="en-US" sz="3999">
                <a:solidFill>
                  <a:srgbClr val="000000"/>
                </a:solidFill>
                <a:latin typeface="Canva Sans"/>
              </a:rPr>
              <a:t>There are two ways of incorporating information into your paper – quoting and paraphrasing</a:t>
            </a:r>
          </a:p>
          <a:p>
            <a:pPr>
              <a:lnSpc>
                <a:spcPts val="5599"/>
              </a:lnSpc>
            </a:pPr>
          </a:p>
          <a:p>
            <a:pPr marL="863596" indent="-431798" lvl="1">
              <a:lnSpc>
                <a:spcPts val="5599"/>
              </a:lnSpc>
              <a:buFont typeface="Arial"/>
              <a:buChar char="•"/>
            </a:pPr>
            <a:r>
              <a:rPr lang="en-US" sz="3999">
                <a:solidFill>
                  <a:srgbClr val="000000"/>
                </a:solidFill>
                <a:latin typeface="Canva Sans"/>
              </a:rPr>
              <a:t>MLA has guidelines for how to use quotations and paraphrasing in your writing</a:t>
            </a:r>
          </a:p>
          <a:p>
            <a:pPr>
              <a:lnSpc>
                <a:spcPts val="5599"/>
              </a:lnSpc>
            </a:pPr>
          </a:p>
          <a:p>
            <a:pPr marL="863596" indent="-431798" lvl="1">
              <a:lnSpc>
                <a:spcPts val="5599"/>
              </a:lnSpc>
              <a:buFont typeface="Arial"/>
              <a:buChar char="•"/>
            </a:pPr>
            <a:r>
              <a:rPr lang="en-US" sz="3999">
                <a:solidFill>
                  <a:srgbClr val="000000"/>
                </a:solidFill>
                <a:latin typeface="Canva Sans"/>
              </a:rPr>
              <a:t>It’s important to understand how these two methods differ</a:t>
            </a:r>
          </a:p>
          <a:p>
            <a:pPr>
              <a:lnSpc>
                <a:spcPts val="5599"/>
              </a:lnSpc>
            </a:pPr>
          </a:p>
        </p:txBody>
      </p:sp>
      <p:sp>
        <p:nvSpPr>
          <p:cNvPr name="TextBox 7" id="7"/>
          <p:cNvSpPr txBox="true"/>
          <p:nvPr/>
        </p:nvSpPr>
        <p:spPr>
          <a:xfrm rot="0">
            <a:off x="2677195" y="12261"/>
            <a:ext cx="12933611" cy="1651637"/>
          </a:xfrm>
          <a:prstGeom prst="rect">
            <a:avLst/>
          </a:prstGeom>
        </p:spPr>
        <p:txBody>
          <a:bodyPr anchor="t" rtlCol="false" tIns="0" lIns="0" bIns="0" rIns="0">
            <a:spAutoFit/>
          </a:bodyPr>
          <a:lstStyle/>
          <a:p>
            <a:pPr algn="ctr">
              <a:lnSpc>
                <a:spcPts val="13439"/>
              </a:lnSpc>
            </a:pPr>
            <a:r>
              <a:rPr lang="en-US" sz="9599">
                <a:solidFill>
                  <a:srgbClr val="000000"/>
                </a:solidFill>
                <a:latin typeface="HandMade Bold"/>
              </a:rPr>
              <a:t>Quotations/Paraphrasing</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747895" y="-1295737"/>
            <a:ext cx="6792210" cy="12878473"/>
          </a:xfrm>
          <a:custGeom>
            <a:avLst/>
            <a:gdLst/>
            <a:ahLst/>
            <a:cxnLst/>
            <a:rect r="r" b="b" t="t" l="l"/>
            <a:pathLst>
              <a:path h="12878473" w="6792210">
                <a:moveTo>
                  <a:pt x="0" y="0"/>
                </a:moveTo>
                <a:lnTo>
                  <a:pt x="6792210" y="0"/>
                </a:lnTo>
                <a:lnTo>
                  <a:pt x="6792210" y="12878474"/>
                </a:lnTo>
                <a:lnTo>
                  <a:pt x="0" y="12878474"/>
                </a:lnTo>
                <a:lnTo>
                  <a:pt x="0" y="0"/>
                </a:lnTo>
                <a:close/>
              </a:path>
            </a:pathLst>
          </a:custGeom>
          <a:blipFill>
            <a:blip r:embed="rId2"/>
            <a:stretch>
              <a:fillRect l="0" t="0" r="-45997" b="0"/>
            </a:stretch>
          </a:blipFill>
        </p:spPr>
      </p:sp>
      <p:sp>
        <p:nvSpPr>
          <p:cNvPr name="Freeform 3" id="3"/>
          <p:cNvSpPr/>
          <p:nvPr/>
        </p:nvSpPr>
        <p:spPr>
          <a:xfrm flipH="false" flipV="false" rot="1056128">
            <a:off x="14835994" y="1286849"/>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6308899" y="12261"/>
            <a:ext cx="5670203" cy="1651637"/>
          </a:xfrm>
          <a:prstGeom prst="rect">
            <a:avLst/>
          </a:prstGeom>
        </p:spPr>
        <p:txBody>
          <a:bodyPr anchor="t" rtlCol="false" tIns="0" lIns="0" bIns="0" rIns="0">
            <a:spAutoFit/>
          </a:bodyPr>
          <a:lstStyle/>
          <a:p>
            <a:pPr algn="ctr">
              <a:lnSpc>
                <a:spcPts val="13439"/>
              </a:lnSpc>
            </a:pPr>
            <a:r>
              <a:rPr lang="en-US" sz="9599">
                <a:solidFill>
                  <a:srgbClr val="000000"/>
                </a:solidFill>
                <a:latin typeface="HandMade Bold"/>
              </a:rPr>
              <a:t>Quotations</a:t>
            </a:r>
          </a:p>
        </p:txBody>
      </p:sp>
      <p:sp>
        <p:nvSpPr>
          <p:cNvPr name="TextBox 7" id="7"/>
          <p:cNvSpPr txBox="true"/>
          <p:nvPr/>
        </p:nvSpPr>
        <p:spPr>
          <a:xfrm rot="0">
            <a:off x="3004914" y="1789030"/>
            <a:ext cx="12135594" cy="5613400"/>
          </a:xfrm>
          <a:prstGeom prst="rect">
            <a:avLst/>
          </a:prstGeom>
        </p:spPr>
        <p:txBody>
          <a:bodyPr anchor="t" rtlCol="false" tIns="0" lIns="0" bIns="0" rIns="0">
            <a:spAutoFit/>
          </a:bodyPr>
          <a:lstStyle/>
          <a:p>
            <a:pPr marL="863596" indent="-431798" lvl="1">
              <a:lnSpc>
                <a:spcPts val="5599"/>
              </a:lnSpc>
              <a:buFont typeface="Arial"/>
              <a:buChar char="•"/>
            </a:pPr>
            <a:r>
              <a:rPr lang="en-US" sz="3999">
                <a:solidFill>
                  <a:srgbClr val="000000"/>
                </a:solidFill>
                <a:latin typeface="Canva Sans"/>
              </a:rPr>
              <a:t>Quotations are the actual words taken from the text, word for word, as they appear in the text itself.</a:t>
            </a:r>
          </a:p>
          <a:p>
            <a:pPr>
              <a:lnSpc>
                <a:spcPts val="5599"/>
              </a:lnSpc>
            </a:pPr>
          </a:p>
          <a:p>
            <a:pPr marL="863596" indent="-431798" lvl="1">
              <a:lnSpc>
                <a:spcPts val="5599"/>
              </a:lnSpc>
              <a:buFont typeface="Arial"/>
              <a:buChar char="•"/>
            </a:pPr>
            <a:r>
              <a:rPr lang="en-US" sz="3999">
                <a:solidFill>
                  <a:srgbClr val="000000"/>
                </a:solidFill>
                <a:latin typeface="Canva Sans"/>
              </a:rPr>
              <a:t>Quotations can be high impact – the words of an expert that support your argument carry a lot of weight.</a:t>
            </a:r>
          </a:p>
          <a:p>
            <a:pPr>
              <a:lnSpc>
                <a:spcPts val="55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875690" y="740312"/>
            <a:ext cx="8745686" cy="11974842"/>
          </a:xfrm>
          <a:custGeom>
            <a:avLst/>
            <a:gdLst/>
            <a:ahLst/>
            <a:cxnLst/>
            <a:rect r="r" b="b" t="t" l="l"/>
            <a:pathLst>
              <a:path h="11974842" w="8745686">
                <a:moveTo>
                  <a:pt x="0" y="0"/>
                </a:moveTo>
                <a:lnTo>
                  <a:pt x="8745686" y="0"/>
                </a:lnTo>
                <a:lnTo>
                  <a:pt x="8745686" y="11974842"/>
                </a:lnTo>
                <a:lnTo>
                  <a:pt x="0" y="11974842"/>
                </a:lnTo>
                <a:lnTo>
                  <a:pt x="0" y="0"/>
                </a:lnTo>
                <a:close/>
              </a:path>
            </a:pathLst>
          </a:custGeom>
          <a:blipFill>
            <a:blip r:embed="rId2"/>
            <a:stretch>
              <a:fillRect l="-17386" t="-270" r="0" b="0"/>
            </a:stretch>
          </a:blipFill>
        </p:spPr>
      </p:sp>
      <p:sp>
        <p:nvSpPr>
          <p:cNvPr name="Freeform 3" id="3"/>
          <p:cNvSpPr/>
          <p:nvPr/>
        </p:nvSpPr>
        <p:spPr>
          <a:xfrm flipH="false" flipV="false" rot="0">
            <a:off x="12168601" y="5483660"/>
            <a:ext cx="5533350" cy="4114800"/>
          </a:xfrm>
          <a:custGeom>
            <a:avLst/>
            <a:gdLst/>
            <a:ahLst/>
            <a:cxnLst/>
            <a:rect r="r" b="b" t="t" l="l"/>
            <a:pathLst>
              <a:path h="4114800" w="5533350">
                <a:moveTo>
                  <a:pt x="0" y="0"/>
                </a:moveTo>
                <a:lnTo>
                  <a:pt x="5533350" y="0"/>
                </a:lnTo>
                <a:lnTo>
                  <a:pt x="55333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0319643" y="2318643"/>
            <a:ext cx="6939657" cy="6939657"/>
            <a:chOff x="0" y="0"/>
            <a:chExt cx="12700000" cy="12700000"/>
          </a:xfrm>
        </p:grpSpPr>
        <p:sp>
          <p:nvSpPr>
            <p:cNvPr name="Freeform 5" id="5"/>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19787" t="0" r="-19787" b="0"/>
              </a:stretch>
            </a:blipFill>
          </p:spPr>
        </p:sp>
      </p:grpSp>
      <p:sp>
        <p:nvSpPr>
          <p:cNvPr name="Freeform 6" id="6"/>
          <p:cNvSpPr/>
          <p:nvPr/>
        </p:nvSpPr>
        <p:spPr>
          <a:xfrm flipH="false" flipV="false" rot="0">
            <a:off x="13520963" y="-1296798"/>
            <a:ext cx="3615441" cy="3615441"/>
          </a:xfrm>
          <a:custGeom>
            <a:avLst/>
            <a:gdLst/>
            <a:ahLst/>
            <a:cxnLst/>
            <a:rect r="r" b="b" t="t" l="l"/>
            <a:pathLst>
              <a:path h="3615441" w="3615441">
                <a:moveTo>
                  <a:pt x="0" y="0"/>
                </a:moveTo>
                <a:lnTo>
                  <a:pt x="3615441" y="0"/>
                </a:lnTo>
                <a:lnTo>
                  <a:pt x="3615441" y="3615441"/>
                </a:lnTo>
                <a:lnTo>
                  <a:pt x="0" y="36154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55386" y="8800816"/>
            <a:ext cx="2353261" cy="2182115"/>
          </a:xfrm>
          <a:custGeom>
            <a:avLst/>
            <a:gdLst/>
            <a:ahLst/>
            <a:cxnLst/>
            <a:rect r="r" b="b" t="t" l="l"/>
            <a:pathLst>
              <a:path h="2182115" w="2353261">
                <a:moveTo>
                  <a:pt x="0" y="0"/>
                </a:moveTo>
                <a:lnTo>
                  <a:pt x="2353261" y="0"/>
                </a:lnTo>
                <a:lnTo>
                  <a:pt x="2353261" y="2182114"/>
                </a:lnTo>
                <a:lnTo>
                  <a:pt x="0" y="21821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5892074" y="3901444"/>
            <a:ext cx="2019648" cy="7081486"/>
          </a:xfrm>
          <a:custGeom>
            <a:avLst/>
            <a:gdLst/>
            <a:ahLst/>
            <a:cxnLst/>
            <a:rect r="r" b="b" t="t" l="l"/>
            <a:pathLst>
              <a:path h="7081486" w="2019648">
                <a:moveTo>
                  <a:pt x="0" y="0"/>
                </a:moveTo>
                <a:lnTo>
                  <a:pt x="2019648" y="0"/>
                </a:lnTo>
                <a:lnTo>
                  <a:pt x="2019648" y="7081486"/>
                </a:lnTo>
                <a:lnTo>
                  <a:pt x="0" y="708148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5286693">
            <a:off x="9086554" y="1150000"/>
            <a:ext cx="1069645" cy="2337285"/>
          </a:xfrm>
          <a:custGeom>
            <a:avLst/>
            <a:gdLst/>
            <a:ahLst/>
            <a:cxnLst/>
            <a:rect r="r" b="b" t="t" l="l"/>
            <a:pathLst>
              <a:path h="2337285" w="1069645">
                <a:moveTo>
                  <a:pt x="0" y="0"/>
                </a:moveTo>
                <a:lnTo>
                  <a:pt x="1069645" y="0"/>
                </a:lnTo>
                <a:lnTo>
                  <a:pt x="1069645" y="2337285"/>
                </a:lnTo>
                <a:lnTo>
                  <a:pt x="0" y="23372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1511394" y="902237"/>
            <a:ext cx="7419355" cy="2282571"/>
          </a:xfrm>
          <a:prstGeom prst="rect">
            <a:avLst/>
          </a:prstGeom>
        </p:spPr>
        <p:txBody>
          <a:bodyPr anchor="t" rtlCol="false" tIns="0" lIns="0" bIns="0" rIns="0">
            <a:spAutoFit/>
          </a:bodyPr>
          <a:lstStyle/>
          <a:p>
            <a:pPr>
              <a:lnSpc>
                <a:spcPts val="7872"/>
              </a:lnSpc>
            </a:pPr>
            <a:r>
              <a:rPr lang="en-US" sz="9600">
                <a:solidFill>
                  <a:srgbClr val="000000"/>
                </a:solidFill>
                <a:latin typeface="Handyman"/>
              </a:rPr>
              <a:t>Quotations and Quoting</a:t>
            </a:r>
          </a:p>
        </p:txBody>
      </p:sp>
      <p:sp>
        <p:nvSpPr>
          <p:cNvPr name="TextBox 11" id="11"/>
          <p:cNvSpPr txBox="true"/>
          <p:nvPr/>
        </p:nvSpPr>
        <p:spPr>
          <a:xfrm rot="0">
            <a:off x="1056161" y="3118133"/>
            <a:ext cx="8384744" cy="5981065"/>
          </a:xfrm>
          <a:prstGeom prst="rect">
            <a:avLst/>
          </a:prstGeom>
        </p:spPr>
        <p:txBody>
          <a:bodyPr anchor="t" rtlCol="false" tIns="0" lIns="0" bIns="0" rIns="0">
            <a:spAutoFit/>
          </a:bodyPr>
          <a:lstStyle/>
          <a:p>
            <a:pPr marL="734059" indent="-367030" lvl="1">
              <a:lnSpc>
                <a:spcPts val="4759"/>
              </a:lnSpc>
              <a:buFont typeface="Arial"/>
              <a:buChar char="•"/>
            </a:pPr>
            <a:r>
              <a:rPr lang="en-US" sz="3399">
                <a:solidFill>
                  <a:srgbClr val="000000"/>
                </a:solidFill>
                <a:latin typeface="Canva Sans"/>
              </a:rPr>
              <a:t>Including too many quotations is lazy; don’t let the research do all the work!</a:t>
            </a:r>
          </a:p>
          <a:p>
            <a:pPr marL="734059" indent="-367030" lvl="1">
              <a:lnSpc>
                <a:spcPts val="4759"/>
              </a:lnSpc>
              <a:buFont typeface="Arial"/>
              <a:buChar char="•"/>
            </a:pPr>
            <a:r>
              <a:rPr lang="en-US" sz="3399">
                <a:solidFill>
                  <a:srgbClr val="000000"/>
                </a:solidFill>
                <a:latin typeface="Canva Sans"/>
              </a:rPr>
              <a:t>Too many quotes can look like plagiarism- don’t use someone else’s ideas as your argument rather than as support.</a:t>
            </a:r>
          </a:p>
          <a:p>
            <a:pPr marL="734059" indent="-367030" lvl="1">
              <a:lnSpc>
                <a:spcPts val="4759"/>
              </a:lnSpc>
              <a:buFont typeface="Arial"/>
              <a:buChar char="•"/>
            </a:pPr>
            <a:r>
              <a:rPr lang="en-US" sz="3399">
                <a:solidFill>
                  <a:srgbClr val="000000"/>
                </a:solidFill>
                <a:latin typeface="Canva Sans"/>
              </a:rPr>
              <a:t>*You* are supposed to do the work; quotes are just tools with which to do the work.</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259258" y="-807099"/>
            <a:ext cx="7769485" cy="12878473"/>
          </a:xfrm>
          <a:custGeom>
            <a:avLst/>
            <a:gdLst/>
            <a:ahLst/>
            <a:cxnLst/>
            <a:rect r="r" b="b" t="t" l="l"/>
            <a:pathLst>
              <a:path h="12878473" w="7769485">
                <a:moveTo>
                  <a:pt x="0" y="0"/>
                </a:moveTo>
                <a:lnTo>
                  <a:pt x="7769484" y="0"/>
                </a:lnTo>
                <a:lnTo>
                  <a:pt x="7769484" y="12878473"/>
                </a:lnTo>
                <a:lnTo>
                  <a:pt x="0" y="12878473"/>
                </a:lnTo>
                <a:lnTo>
                  <a:pt x="0" y="0"/>
                </a:lnTo>
                <a:close/>
              </a:path>
            </a:pathLst>
          </a:custGeom>
          <a:blipFill>
            <a:blip r:embed="rId2"/>
            <a:stretch>
              <a:fillRect l="0" t="-7194" r="-45997" b="-7194"/>
            </a:stretch>
          </a:blipFill>
        </p:spPr>
      </p:sp>
      <p:grpSp>
        <p:nvGrpSpPr>
          <p:cNvPr name="Group 3" id="3"/>
          <p:cNvGrpSpPr/>
          <p:nvPr/>
        </p:nvGrpSpPr>
        <p:grpSpPr>
          <a:xfrm rot="0">
            <a:off x="3165741" y="1433070"/>
            <a:ext cx="11956517" cy="7207428"/>
            <a:chOff x="0" y="0"/>
            <a:chExt cx="15942023" cy="9609904"/>
          </a:xfrm>
        </p:grpSpPr>
        <p:sp>
          <p:nvSpPr>
            <p:cNvPr name="TextBox 4" id="4"/>
            <p:cNvSpPr txBox="true"/>
            <p:nvPr/>
          </p:nvSpPr>
          <p:spPr>
            <a:xfrm rot="0">
              <a:off x="0" y="161925"/>
              <a:ext cx="15942023" cy="1776603"/>
            </a:xfrm>
            <a:prstGeom prst="rect">
              <a:avLst/>
            </a:prstGeom>
          </p:spPr>
          <p:txBody>
            <a:bodyPr anchor="t" rtlCol="false" tIns="0" lIns="0" bIns="0" rIns="0">
              <a:spAutoFit/>
            </a:bodyPr>
            <a:lstStyle/>
            <a:p>
              <a:pPr algn="ctr">
                <a:lnSpc>
                  <a:spcPts val="7872"/>
                </a:lnSpc>
              </a:pPr>
              <a:r>
                <a:rPr lang="en-US" sz="9600">
                  <a:solidFill>
                    <a:srgbClr val="000000"/>
                  </a:solidFill>
                  <a:latin typeface="Handyman"/>
                </a:rPr>
                <a:t>Quotations and Quoting</a:t>
              </a:r>
            </a:p>
          </p:txBody>
        </p:sp>
        <p:sp>
          <p:nvSpPr>
            <p:cNvPr name="TextBox 5" id="5"/>
            <p:cNvSpPr txBox="true"/>
            <p:nvPr/>
          </p:nvSpPr>
          <p:spPr>
            <a:xfrm rot="0">
              <a:off x="0" y="2080921"/>
              <a:ext cx="15942023" cy="7528983"/>
            </a:xfrm>
            <a:prstGeom prst="rect">
              <a:avLst/>
            </a:prstGeom>
          </p:spPr>
          <p:txBody>
            <a:bodyPr anchor="t" rtlCol="false" tIns="0" lIns="0" bIns="0" rIns="0">
              <a:spAutoFit/>
            </a:bodyPr>
            <a:lstStyle/>
            <a:p>
              <a:pPr>
                <a:lnSpc>
                  <a:spcPts val="4999"/>
                </a:lnSpc>
              </a:pPr>
              <a:r>
                <a:rPr lang="en-US" sz="3999">
                  <a:solidFill>
                    <a:srgbClr val="000000"/>
                  </a:solidFill>
                  <a:latin typeface="Canva Sans"/>
                </a:rPr>
                <a:t>There are two ways to quote:</a:t>
              </a:r>
            </a:p>
            <a:p>
              <a:pPr marL="863596" indent="-431798" lvl="1">
                <a:lnSpc>
                  <a:spcPts val="4999"/>
                </a:lnSpc>
                <a:buFont typeface="Arial"/>
                <a:buChar char="•"/>
              </a:pPr>
              <a:r>
                <a:rPr lang="en-US" sz="3999">
                  <a:solidFill>
                    <a:srgbClr val="000000"/>
                  </a:solidFill>
                  <a:latin typeface="Canva Sans"/>
                </a:rPr>
                <a:t>1st way- In direct quotations, use the author’s name as part of the sentence.</a:t>
              </a:r>
            </a:p>
            <a:p>
              <a:pPr>
                <a:lnSpc>
                  <a:spcPts val="4999"/>
                </a:lnSpc>
              </a:pPr>
            </a:p>
            <a:p>
              <a:pPr>
                <a:lnSpc>
                  <a:spcPts val="4999"/>
                </a:lnSpc>
              </a:pPr>
              <a:r>
                <a:rPr lang="en-US" sz="3999">
                  <a:solidFill>
                    <a:srgbClr val="000000"/>
                  </a:solidFill>
                  <a:latin typeface="Canva Sans"/>
                </a:rPr>
                <a:t>Examples:</a:t>
              </a:r>
            </a:p>
            <a:p>
              <a:pPr marL="863596" indent="-431798" lvl="1">
                <a:lnSpc>
                  <a:spcPts val="4999"/>
                </a:lnSpc>
                <a:buFont typeface="Arial"/>
                <a:buChar char="•"/>
              </a:pPr>
              <a:r>
                <a:rPr lang="en-US" sz="3999">
                  <a:solidFill>
                    <a:srgbClr val="000000"/>
                  </a:solidFill>
                  <a:latin typeface="Canva Sans"/>
                </a:rPr>
                <a:t>Dickens said, “it was the best of times, it was the worst of times.”</a:t>
              </a:r>
            </a:p>
            <a:p>
              <a:pPr marL="863596" indent="-431798" lvl="1">
                <a:lnSpc>
                  <a:spcPts val="4999"/>
                </a:lnSpc>
                <a:buFont typeface="Arial"/>
                <a:buChar char="•"/>
              </a:pPr>
              <a:r>
                <a:rPr lang="en-US" sz="3999">
                  <a:solidFill>
                    <a:srgbClr val="000000"/>
                  </a:solidFill>
                  <a:latin typeface="Canva Sans"/>
                </a:rPr>
                <a:t>According to Dickens, “it was the best of times, it was the worst of times.” </a:t>
              </a:r>
            </a:p>
          </p:txBody>
        </p:sp>
      </p:grpSp>
      <p:sp>
        <p:nvSpPr>
          <p:cNvPr name="Freeform 6" id="6"/>
          <p:cNvSpPr/>
          <p:nvPr/>
        </p:nvSpPr>
        <p:spPr>
          <a:xfrm flipH="false" flipV="false" rot="1056128">
            <a:off x="14661044" y="326720"/>
            <a:ext cx="3581987" cy="1697712"/>
          </a:xfrm>
          <a:custGeom>
            <a:avLst/>
            <a:gdLst/>
            <a:ahLst/>
            <a:cxnLst/>
            <a:rect r="r" b="b" t="t" l="l"/>
            <a:pathLst>
              <a:path h="1697712" w="3581987">
                <a:moveTo>
                  <a:pt x="0" y="0"/>
                </a:moveTo>
                <a:lnTo>
                  <a:pt x="3581987" y="0"/>
                </a:lnTo>
                <a:lnTo>
                  <a:pt x="3581987" y="1697712"/>
                </a:lnTo>
                <a:lnTo>
                  <a:pt x="0" y="16977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0" y="57202"/>
            <a:ext cx="4947445" cy="1942997"/>
          </a:xfrm>
          <a:custGeom>
            <a:avLst/>
            <a:gdLst/>
            <a:ahLst/>
            <a:cxnLst/>
            <a:rect r="r" b="b" t="t" l="l"/>
            <a:pathLst>
              <a:path h="1942997" w="4947445">
                <a:moveTo>
                  <a:pt x="4947445" y="0"/>
                </a:moveTo>
                <a:lnTo>
                  <a:pt x="0" y="0"/>
                </a:lnTo>
                <a:lnTo>
                  <a:pt x="0" y="1942996"/>
                </a:lnTo>
                <a:lnTo>
                  <a:pt x="4947445" y="1942996"/>
                </a:lnTo>
                <a:lnTo>
                  <a:pt x="494744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4139938" y="68098"/>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3011676" y="2504694"/>
            <a:ext cx="12577721" cy="8227768"/>
          </a:xfrm>
          <a:prstGeom prst="rect">
            <a:avLst/>
          </a:prstGeom>
        </p:spPr>
        <p:txBody>
          <a:bodyPr anchor="t" rtlCol="false" tIns="0" lIns="0" bIns="0" rIns="0">
            <a:spAutoFit/>
          </a:bodyPr>
          <a:lstStyle/>
          <a:p>
            <a:pPr marL="709976" indent="-354988" lvl="1">
              <a:lnSpc>
                <a:spcPts val="4110"/>
              </a:lnSpc>
              <a:buFont typeface="Arial"/>
              <a:buChar char="•"/>
            </a:pPr>
            <a:r>
              <a:rPr lang="en-US" sz="3288">
                <a:solidFill>
                  <a:srgbClr val="FF914D"/>
                </a:solidFill>
                <a:latin typeface="Canva Sans"/>
              </a:rPr>
              <a:t>Direct quotations</a:t>
            </a:r>
            <a:r>
              <a:rPr lang="en-US" sz="3288">
                <a:solidFill>
                  <a:srgbClr val="000000"/>
                </a:solidFill>
                <a:latin typeface="Canva Sans"/>
              </a:rPr>
              <a:t> do not allow for change- a direct quotation is, word for word, identical to the way it appears in the original text.</a:t>
            </a:r>
          </a:p>
          <a:p>
            <a:pPr>
              <a:lnSpc>
                <a:spcPts val="4110"/>
              </a:lnSpc>
            </a:pPr>
          </a:p>
          <a:p>
            <a:pPr marL="709976" indent="-354988" lvl="1">
              <a:lnSpc>
                <a:spcPts val="4110"/>
              </a:lnSpc>
              <a:buFont typeface="Arial"/>
              <a:buChar char="•"/>
            </a:pPr>
            <a:r>
              <a:rPr lang="en-US" sz="3288">
                <a:solidFill>
                  <a:srgbClr val="000000"/>
                </a:solidFill>
                <a:latin typeface="Canva Sans"/>
              </a:rPr>
              <a:t>The original text </a:t>
            </a:r>
            <a:r>
              <a:rPr lang="en-US" sz="3288">
                <a:solidFill>
                  <a:srgbClr val="FF914D"/>
                </a:solidFill>
                <a:latin typeface="Canva Sans"/>
              </a:rPr>
              <a:t>MUST HAVE QUOTATION MARKS</a:t>
            </a:r>
            <a:r>
              <a:rPr lang="en-US" sz="3288">
                <a:solidFill>
                  <a:srgbClr val="000000"/>
                </a:solidFill>
                <a:latin typeface="Canva Sans"/>
              </a:rPr>
              <a:t> around it.</a:t>
            </a:r>
          </a:p>
          <a:p>
            <a:pPr>
              <a:lnSpc>
                <a:spcPts val="4110"/>
              </a:lnSpc>
            </a:pPr>
          </a:p>
          <a:p>
            <a:pPr>
              <a:lnSpc>
                <a:spcPts val="4110"/>
              </a:lnSpc>
            </a:pPr>
            <a:r>
              <a:rPr lang="en-US" sz="3288">
                <a:solidFill>
                  <a:srgbClr val="000000"/>
                </a:solidFill>
                <a:latin typeface="Canva Sans"/>
              </a:rPr>
              <a:t>Examples:</a:t>
            </a:r>
          </a:p>
          <a:p>
            <a:pPr marL="709976" indent="-354988" lvl="1">
              <a:lnSpc>
                <a:spcPts val="4110"/>
              </a:lnSpc>
              <a:buFont typeface="Arial"/>
              <a:buChar char="•"/>
            </a:pPr>
            <a:r>
              <a:rPr lang="en-US" sz="3288">
                <a:solidFill>
                  <a:srgbClr val="000000"/>
                </a:solidFill>
                <a:latin typeface="Canva Sans"/>
              </a:rPr>
              <a:t>Dickens said, “it was the best of times, it was the worst of times” (62).</a:t>
            </a:r>
          </a:p>
          <a:p>
            <a:pPr marL="709976" indent="-354988" lvl="1">
              <a:lnSpc>
                <a:spcPts val="4110"/>
              </a:lnSpc>
              <a:buFont typeface="Arial"/>
              <a:buChar char="•"/>
            </a:pPr>
            <a:r>
              <a:rPr lang="en-US" sz="3288">
                <a:solidFill>
                  <a:srgbClr val="000000"/>
                </a:solidFill>
                <a:latin typeface="Canva Sans"/>
              </a:rPr>
              <a:t>According to Dickens, </a:t>
            </a:r>
            <a:r>
              <a:rPr lang="en-US" sz="3288">
                <a:solidFill>
                  <a:srgbClr val="FF914D"/>
                </a:solidFill>
                <a:latin typeface="Canva Sans Bold"/>
              </a:rPr>
              <a:t>“</a:t>
            </a:r>
            <a:r>
              <a:rPr lang="en-US" sz="3288">
                <a:solidFill>
                  <a:srgbClr val="000000"/>
                </a:solidFill>
                <a:latin typeface="Canva Sans"/>
              </a:rPr>
              <a:t>it was the best of times, it was the worst of times</a:t>
            </a:r>
            <a:r>
              <a:rPr lang="en-US" sz="3288">
                <a:solidFill>
                  <a:srgbClr val="FF914D"/>
                </a:solidFill>
                <a:latin typeface="Canva Sans Bold"/>
              </a:rPr>
              <a:t>”</a:t>
            </a:r>
            <a:r>
              <a:rPr lang="en-US" sz="3288">
                <a:solidFill>
                  <a:srgbClr val="000000"/>
                </a:solidFill>
                <a:latin typeface="Canva Sans"/>
              </a:rPr>
              <a:t> (62). </a:t>
            </a:r>
          </a:p>
          <a:p>
            <a:pPr algn="ctr">
              <a:lnSpc>
                <a:spcPts val="4110"/>
              </a:lnSpc>
            </a:pPr>
          </a:p>
          <a:p>
            <a:pPr algn="ctr">
              <a:lnSpc>
                <a:spcPts val="4110"/>
              </a:lnSpc>
            </a:pPr>
            <a:r>
              <a:rPr lang="en-US" sz="3288">
                <a:solidFill>
                  <a:srgbClr val="FF5757"/>
                </a:solidFill>
                <a:latin typeface="Canva Sans Bold"/>
              </a:rPr>
              <a:t>The quotation marks show where the author’s words begin and end, distinguishing them from YOUR writing.</a:t>
            </a:r>
          </a:p>
          <a:p>
            <a:pPr algn="ctr">
              <a:lnSpc>
                <a:spcPts val="4110"/>
              </a:lnSpc>
            </a:pPr>
          </a:p>
        </p:txBody>
      </p:sp>
      <p:sp>
        <p:nvSpPr>
          <p:cNvPr name="Freeform 7" id="7"/>
          <p:cNvSpPr/>
          <p:nvPr/>
        </p:nvSpPr>
        <p:spPr>
          <a:xfrm flipH="false" flipV="false" rot="0">
            <a:off x="8096551" y="7646343"/>
            <a:ext cx="402871" cy="402871"/>
          </a:xfrm>
          <a:custGeom>
            <a:avLst/>
            <a:gdLst/>
            <a:ahLst/>
            <a:cxnLst/>
            <a:rect r="r" b="b" t="t" l="l"/>
            <a:pathLst>
              <a:path h="402871" w="402871">
                <a:moveTo>
                  <a:pt x="0" y="0"/>
                </a:moveTo>
                <a:lnTo>
                  <a:pt x="402872" y="0"/>
                </a:lnTo>
                <a:lnTo>
                  <a:pt x="402872" y="402872"/>
                </a:lnTo>
                <a:lnTo>
                  <a:pt x="0" y="4028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0" y="68098"/>
            <a:ext cx="3096334" cy="2717033"/>
          </a:xfrm>
          <a:custGeom>
            <a:avLst/>
            <a:gdLst/>
            <a:ahLst/>
            <a:cxnLst/>
            <a:rect r="r" b="b" t="t" l="l"/>
            <a:pathLst>
              <a:path h="2717033" w="3096334">
                <a:moveTo>
                  <a:pt x="0" y="0"/>
                </a:moveTo>
                <a:lnTo>
                  <a:pt x="3096334" y="0"/>
                </a:lnTo>
                <a:lnTo>
                  <a:pt x="3096334" y="2717034"/>
                </a:lnTo>
                <a:lnTo>
                  <a:pt x="0" y="27170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9" id="9"/>
          <p:cNvSpPr txBox="true"/>
          <p:nvPr/>
        </p:nvSpPr>
        <p:spPr>
          <a:xfrm rot="0">
            <a:off x="6012068" y="104775"/>
            <a:ext cx="7260645" cy="2418969"/>
          </a:xfrm>
          <a:prstGeom prst="rect">
            <a:avLst/>
          </a:prstGeom>
        </p:spPr>
        <p:txBody>
          <a:bodyPr anchor="t" rtlCol="false" tIns="0" lIns="0" bIns="0" rIns="0">
            <a:spAutoFit/>
          </a:bodyPr>
          <a:lstStyle/>
          <a:p>
            <a:pPr marL="0" indent="0" lvl="0">
              <a:lnSpc>
                <a:spcPts val="8448"/>
              </a:lnSpc>
            </a:pPr>
            <a:r>
              <a:rPr lang="en-US" sz="9600">
                <a:solidFill>
                  <a:srgbClr val="000000"/>
                </a:solidFill>
                <a:latin typeface="Handyman"/>
              </a:rPr>
              <a:t>Quotations and Quoting</a:t>
            </a:r>
          </a:p>
        </p:txBody>
      </p:sp>
      <p:sp>
        <p:nvSpPr>
          <p:cNvPr name="Freeform 10" id="10"/>
          <p:cNvSpPr/>
          <p:nvPr/>
        </p:nvSpPr>
        <p:spPr>
          <a:xfrm flipH="false" flipV="false" rot="0">
            <a:off x="6539539" y="8159234"/>
            <a:ext cx="411444" cy="411444"/>
          </a:xfrm>
          <a:custGeom>
            <a:avLst/>
            <a:gdLst/>
            <a:ahLst/>
            <a:cxnLst/>
            <a:rect r="r" b="b" t="t" l="l"/>
            <a:pathLst>
              <a:path h="411444" w="411444">
                <a:moveTo>
                  <a:pt x="0" y="0"/>
                </a:moveTo>
                <a:lnTo>
                  <a:pt x="411444" y="0"/>
                </a:lnTo>
                <a:lnTo>
                  <a:pt x="411444" y="411444"/>
                </a:lnTo>
                <a:lnTo>
                  <a:pt x="0" y="4114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0" y="8233581"/>
            <a:ext cx="2313711" cy="2053419"/>
          </a:xfrm>
          <a:custGeom>
            <a:avLst/>
            <a:gdLst/>
            <a:ahLst/>
            <a:cxnLst/>
            <a:rect r="r" b="b" t="t" l="l"/>
            <a:pathLst>
              <a:path h="2053419" w="2313711">
                <a:moveTo>
                  <a:pt x="0" y="0"/>
                </a:moveTo>
                <a:lnTo>
                  <a:pt x="2313711" y="0"/>
                </a:lnTo>
                <a:lnTo>
                  <a:pt x="2313711" y="2053419"/>
                </a:lnTo>
                <a:lnTo>
                  <a:pt x="0" y="20534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881119" y="0"/>
            <a:ext cx="3406881" cy="3006572"/>
          </a:xfrm>
          <a:custGeom>
            <a:avLst/>
            <a:gdLst/>
            <a:ahLst/>
            <a:cxnLst/>
            <a:rect r="r" b="b" t="t" l="l"/>
            <a:pathLst>
              <a:path h="3006572" w="3406881">
                <a:moveTo>
                  <a:pt x="0" y="0"/>
                </a:moveTo>
                <a:lnTo>
                  <a:pt x="3406881" y="0"/>
                </a:lnTo>
                <a:lnTo>
                  <a:pt x="3406881" y="3006572"/>
                </a:lnTo>
                <a:lnTo>
                  <a:pt x="0" y="30065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313711" y="2060964"/>
            <a:ext cx="13622967" cy="7789630"/>
          </a:xfrm>
          <a:prstGeom prst="rect">
            <a:avLst/>
          </a:prstGeom>
        </p:spPr>
        <p:txBody>
          <a:bodyPr anchor="t" rtlCol="false" tIns="0" lIns="0" bIns="0" rIns="0">
            <a:spAutoFit/>
          </a:bodyPr>
          <a:lstStyle/>
          <a:p>
            <a:pPr marL="734853" indent="-367427" lvl="1">
              <a:lnSpc>
                <a:spcPts val="4765"/>
              </a:lnSpc>
              <a:buFont typeface="Arial"/>
              <a:buChar char="•"/>
            </a:pPr>
            <a:r>
              <a:rPr lang="en-US" sz="3403">
                <a:solidFill>
                  <a:srgbClr val="000000"/>
                </a:solidFill>
                <a:latin typeface="Canva Sans"/>
              </a:rPr>
              <a:t>2nd way: indirect quotation - DO NOT include the author </a:t>
            </a:r>
          </a:p>
          <a:p>
            <a:pPr>
              <a:lnSpc>
                <a:spcPts val="4765"/>
              </a:lnSpc>
            </a:pPr>
            <a:r>
              <a:rPr lang="en-US" sz="3403">
                <a:solidFill>
                  <a:srgbClr val="000000"/>
                </a:solidFill>
                <a:latin typeface="Canva Sans"/>
              </a:rPr>
              <a:t>       or author’s names in the sentence.</a:t>
            </a:r>
          </a:p>
          <a:p>
            <a:pPr>
              <a:lnSpc>
                <a:spcPts val="4765"/>
              </a:lnSpc>
            </a:pPr>
          </a:p>
          <a:p>
            <a:pPr marL="734853" indent="-367427" lvl="1">
              <a:lnSpc>
                <a:spcPts val="4765"/>
              </a:lnSpc>
              <a:buFont typeface="Arial"/>
              <a:buChar char="•"/>
            </a:pPr>
            <a:r>
              <a:rPr lang="en-US" sz="3403">
                <a:solidFill>
                  <a:srgbClr val="000000"/>
                </a:solidFill>
                <a:latin typeface="Canva Sans"/>
              </a:rPr>
              <a:t>But you still have to </a:t>
            </a:r>
            <a:r>
              <a:rPr lang="en-US" sz="3403">
                <a:solidFill>
                  <a:srgbClr val="8C52FF"/>
                </a:solidFill>
                <a:latin typeface="Canva Sans"/>
              </a:rPr>
              <a:t>use quotation marks</a:t>
            </a:r>
            <a:r>
              <a:rPr lang="en-US" sz="3403">
                <a:solidFill>
                  <a:srgbClr val="000000"/>
                </a:solidFill>
                <a:latin typeface="Canva Sans"/>
              </a:rPr>
              <a:t>, and you </a:t>
            </a:r>
            <a:r>
              <a:rPr lang="en-US" sz="3403">
                <a:solidFill>
                  <a:srgbClr val="5E17EB"/>
                </a:solidFill>
                <a:latin typeface="Canva Sans"/>
              </a:rPr>
              <a:t>can’t make changes</a:t>
            </a:r>
            <a:r>
              <a:rPr lang="en-US" sz="3403">
                <a:solidFill>
                  <a:srgbClr val="000000"/>
                </a:solidFill>
                <a:latin typeface="Canva Sans"/>
              </a:rPr>
              <a:t> to the text.</a:t>
            </a:r>
          </a:p>
          <a:p>
            <a:pPr>
              <a:lnSpc>
                <a:spcPts val="4765"/>
              </a:lnSpc>
            </a:pPr>
          </a:p>
          <a:p>
            <a:pPr>
              <a:lnSpc>
                <a:spcPts val="4765"/>
              </a:lnSpc>
            </a:pPr>
            <a:r>
              <a:rPr lang="en-US" sz="3403">
                <a:solidFill>
                  <a:srgbClr val="000000"/>
                </a:solidFill>
                <a:latin typeface="Canva Sans"/>
              </a:rPr>
              <a:t>       Not the author’s name</a:t>
            </a:r>
          </a:p>
          <a:p>
            <a:pPr>
              <a:lnSpc>
                <a:spcPts val="4765"/>
              </a:lnSpc>
            </a:pPr>
          </a:p>
          <a:p>
            <a:pPr>
              <a:lnSpc>
                <a:spcPts val="4765"/>
              </a:lnSpc>
            </a:pPr>
          </a:p>
          <a:p>
            <a:pPr>
              <a:lnSpc>
                <a:spcPts val="4765"/>
              </a:lnSpc>
            </a:pPr>
            <a:r>
              <a:rPr lang="en-US" sz="3403">
                <a:solidFill>
                  <a:srgbClr val="000000"/>
                </a:solidFill>
                <a:latin typeface="Canva Sans"/>
              </a:rPr>
              <a:t>Some researchers note that “children are totally </a:t>
            </a:r>
          </a:p>
          <a:p>
            <a:pPr>
              <a:lnSpc>
                <a:spcPts val="4765"/>
              </a:lnSpc>
            </a:pPr>
            <a:r>
              <a:rPr lang="en-US" sz="3403">
                <a:solidFill>
                  <a:srgbClr val="000000"/>
                </a:solidFill>
                <a:latin typeface="Canva Sans"/>
              </a:rPr>
              <a:t>insensitive to their parents’ shyness” (Zimbardo 62).</a:t>
            </a:r>
          </a:p>
          <a:p>
            <a:pPr>
              <a:lnSpc>
                <a:spcPts val="4765"/>
              </a:lnSpc>
            </a:pPr>
          </a:p>
          <a:p>
            <a:pPr>
              <a:lnSpc>
                <a:spcPts val="4765"/>
              </a:lnSpc>
            </a:pPr>
            <a:r>
              <a:rPr lang="en-US" sz="3403">
                <a:solidFill>
                  <a:srgbClr val="000000"/>
                </a:solidFill>
                <a:latin typeface="Canva Sans"/>
              </a:rPr>
              <a:t>                                                                   Author’s name is here</a:t>
            </a:r>
          </a:p>
        </p:txBody>
      </p:sp>
      <p:pic>
        <p:nvPicPr>
          <p:cNvPr name="Picture 5" id="5"/>
          <p:cNvPicPr>
            <a:picLocks noChangeAspect="true"/>
          </p:cNvPicPr>
          <p:nvPr/>
        </p:nvPicPr>
        <p:blipFill>
          <a:blip r:embed="rId6"/>
          <a:srcRect l="0" t="0" r="0" b="0"/>
          <a:stretch>
            <a:fillRect/>
          </a:stretch>
        </p:blipFill>
        <p:spPr>
          <a:xfrm flipH="false" flipV="false" rot="0">
            <a:off x="2854303" y="5375610"/>
            <a:ext cx="5008220" cy="1227014"/>
          </a:xfrm>
          <a:prstGeom prst="rect">
            <a:avLst/>
          </a:prstGeom>
        </p:spPr>
      </p:pic>
      <p:sp>
        <p:nvSpPr>
          <p:cNvPr name="AutoShape 6" id="6"/>
          <p:cNvSpPr/>
          <p:nvPr/>
        </p:nvSpPr>
        <p:spPr>
          <a:xfrm flipH="true">
            <a:off x="4845971" y="6370514"/>
            <a:ext cx="47625" cy="930097"/>
          </a:xfrm>
          <a:prstGeom prst="line">
            <a:avLst/>
          </a:prstGeom>
          <a:ln cap="flat" w="38100">
            <a:solidFill>
              <a:srgbClr val="000000"/>
            </a:solidFill>
            <a:prstDash val="solid"/>
            <a:headEnd type="none" len="sm" w="sm"/>
            <a:tailEnd type="triangle" len="med" w="lg"/>
          </a:ln>
        </p:spPr>
      </p:sp>
      <p:sp>
        <p:nvSpPr>
          <p:cNvPr name="Freeform 7" id="7"/>
          <p:cNvSpPr/>
          <p:nvPr/>
        </p:nvSpPr>
        <p:spPr>
          <a:xfrm flipH="false" flipV="false" rot="0">
            <a:off x="3463666" y="7300611"/>
            <a:ext cx="2764611" cy="971070"/>
          </a:xfrm>
          <a:custGeom>
            <a:avLst/>
            <a:gdLst/>
            <a:ahLst/>
            <a:cxnLst/>
            <a:rect r="r" b="b" t="t" l="l"/>
            <a:pathLst>
              <a:path h="971070" w="2764611">
                <a:moveTo>
                  <a:pt x="0" y="0"/>
                </a:moveTo>
                <a:lnTo>
                  <a:pt x="2764611" y="0"/>
                </a:lnTo>
                <a:lnTo>
                  <a:pt x="2764611" y="971070"/>
                </a:lnTo>
                <a:lnTo>
                  <a:pt x="0" y="97107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pic>
        <p:nvPicPr>
          <p:cNvPr name="Picture 8" id="8"/>
          <p:cNvPicPr>
            <a:picLocks noChangeAspect="true"/>
          </p:cNvPicPr>
          <p:nvPr/>
        </p:nvPicPr>
        <p:blipFill>
          <a:blip r:embed="rId6"/>
          <a:srcRect l="0" t="0" r="0" b="0"/>
          <a:stretch>
            <a:fillRect/>
          </a:stretch>
        </p:blipFill>
        <p:spPr>
          <a:xfrm flipH="false" flipV="false" rot="0">
            <a:off x="9282693" y="8918492"/>
            <a:ext cx="4838471" cy="1185425"/>
          </a:xfrm>
          <a:prstGeom prst="rect">
            <a:avLst/>
          </a:prstGeom>
        </p:spPr>
      </p:pic>
      <p:sp>
        <p:nvSpPr>
          <p:cNvPr name="AutoShape 9" id="9"/>
          <p:cNvSpPr/>
          <p:nvPr/>
        </p:nvSpPr>
        <p:spPr>
          <a:xfrm flipV="true">
            <a:off x="11379096" y="8613216"/>
            <a:ext cx="0" cy="762951"/>
          </a:xfrm>
          <a:prstGeom prst="line">
            <a:avLst/>
          </a:prstGeom>
          <a:ln cap="flat" w="38100">
            <a:solidFill>
              <a:srgbClr val="000000"/>
            </a:solidFill>
            <a:prstDash val="solid"/>
            <a:headEnd type="none" len="sm" w="sm"/>
            <a:tailEnd type="triangle" len="med" w="lg"/>
          </a:ln>
        </p:spPr>
      </p:sp>
      <p:sp>
        <p:nvSpPr>
          <p:cNvPr name="Freeform 10" id="10"/>
          <p:cNvSpPr/>
          <p:nvPr/>
        </p:nvSpPr>
        <p:spPr>
          <a:xfrm flipH="false" flipV="false" rot="0">
            <a:off x="14286017" y="5989117"/>
            <a:ext cx="3873056" cy="4114800"/>
          </a:xfrm>
          <a:custGeom>
            <a:avLst/>
            <a:gdLst/>
            <a:ahLst/>
            <a:cxnLst/>
            <a:rect r="r" b="b" t="t" l="l"/>
            <a:pathLst>
              <a:path h="4114800" w="3873056">
                <a:moveTo>
                  <a:pt x="0" y="0"/>
                </a:moveTo>
                <a:lnTo>
                  <a:pt x="3873056" y="0"/>
                </a:lnTo>
                <a:lnTo>
                  <a:pt x="387305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2313711" y="138955"/>
            <a:ext cx="13728272" cy="1651650"/>
          </a:xfrm>
          <a:prstGeom prst="rect">
            <a:avLst/>
          </a:prstGeom>
        </p:spPr>
        <p:txBody>
          <a:bodyPr anchor="t" rtlCol="false" tIns="0" lIns="0" bIns="0" rIns="0">
            <a:spAutoFit/>
          </a:bodyPr>
          <a:lstStyle/>
          <a:p>
            <a:pPr algn="ctr">
              <a:lnSpc>
                <a:spcPts val="13439"/>
              </a:lnSpc>
            </a:pPr>
            <a:r>
              <a:rPr lang="en-US" sz="9599">
                <a:solidFill>
                  <a:srgbClr val="000000"/>
                </a:solidFill>
                <a:latin typeface="HandMade"/>
              </a:rPr>
              <a:t>Quotes and Quotations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219691" y="2057400"/>
            <a:ext cx="13848619" cy="8229600"/>
          </a:xfrm>
          <a:custGeom>
            <a:avLst/>
            <a:gdLst/>
            <a:ahLst/>
            <a:cxnLst/>
            <a:rect r="r" b="b" t="t" l="l"/>
            <a:pathLst>
              <a:path h="8229600" w="13848619">
                <a:moveTo>
                  <a:pt x="0" y="0"/>
                </a:moveTo>
                <a:lnTo>
                  <a:pt x="13848618" y="0"/>
                </a:lnTo>
                <a:lnTo>
                  <a:pt x="13848618" y="8229600"/>
                </a:lnTo>
                <a:lnTo>
                  <a:pt x="0" y="8229600"/>
                </a:lnTo>
                <a:lnTo>
                  <a:pt x="0" y="0"/>
                </a:lnTo>
                <a:close/>
              </a:path>
            </a:pathLst>
          </a:custGeom>
          <a:blipFill>
            <a:blip r:embed="rId4"/>
            <a:stretch>
              <a:fillRect l="0" t="-12999" r="0" b="-12999"/>
            </a:stretch>
          </a:blipFill>
        </p:spPr>
      </p:sp>
      <p:sp>
        <p:nvSpPr>
          <p:cNvPr name="Freeform 4" id="4"/>
          <p:cNvSpPr/>
          <p:nvPr/>
        </p:nvSpPr>
        <p:spPr>
          <a:xfrm flipH="false" flipV="false" rot="1056128">
            <a:off x="14835994" y="1286849"/>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345572" y="2313295"/>
            <a:ext cx="13565070" cy="9041715"/>
          </a:xfrm>
          <a:prstGeom prst="rect">
            <a:avLst/>
          </a:prstGeom>
        </p:spPr>
        <p:txBody>
          <a:bodyPr anchor="t" rtlCol="false" tIns="0" lIns="0" bIns="0" rIns="0">
            <a:spAutoFit/>
          </a:bodyPr>
          <a:lstStyle/>
          <a:p>
            <a:pPr marL="788457" indent="-394228" lvl="1">
              <a:lnSpc>
                <a:spcPts val="5112"/>
              </a:lnSpc>
              <a:buFont typeface="Arial"/>
              <a:buChar char="•"/>
            </a:pPr>
            <a:r>
              <a:rPr lang="en-US" sz="3651">
                <a:solidFill>
                  <a:srgbClr val="000000"/>
                </a:solidFill>
                <a:latin typeface="Canva Sans"/>
              </a:rPr>
              <a:t>A </a:t>
            </a:r>
            <a:r>
              <a:rPr lang="en-US" sz="3651">
                <a:solidFill>
                  <a:srgbClr val="FF914D"/>
                </a:solidFill>
                <a:latin typeface="Canva Sans"/>
              </a:rPr>
              <a:t>second way</a:t>
            </a:r>
            <a:r>
              <a:rPr lang="en-US" sz="3651">
                <a:solidFill>
                  <a:srgbClr val="000000"/>
                </a:solidFill>
                <a:latin typeface="Canva Sans"/>
              </a:rPr>
              <a:t> you can incorporate information into your writing is to </a:t>
            </a:r>
            <a:r>
              <a:rPr lang="en-US" sz="3651">
                <a:solidFill>
                  <a:srgbClr val="FF914D"/>
                </a:solidFill>
                <a:latin typeface="Canva Sans"/>
              </a:rPr>
              <a:t>paraphrase</a:t>
            </a:r>
            <a:r>
              <a:rPr lang="en-US" sz="3651">
                <a:solidFill>
                  <a:srgbClr val="000000"/>
                </a:solidFill>
                <a:latin typeface="Canva Sans"/>
              </a:rPr>
              <a:t>.</a:t>
            </a:r>
          </a:p>
          <a:p>
            <a:pPr>
              <a:lnSpc>
                <a:spcPts val="5112"/>
              </a:lnSpc>
            </a:pPr>
          </a:p>
          <a:p>
            <a:pPr marL="788457" indent="-394228" lvl="1">
              <a:lnSpc>
                <a:spcPts val="5112"/>
              </a:lnSpc>
              <a:buFont typeface="Arial"/>
              <a:buChar char="•"/>
            </a:pPr>
            <a:r>
              <a:rPr lang="en-US" sz="3651">
                <a:solidFill>
                  <a:srgbClr val="737373"/>
                </a:solidFill>
                <a:latin typeface="Canva Sans"/>
              </a:rPr>
              <a:t>Paraphrasing </a:t>
            </a:r>
            <a:r>
              <a:rPr lang="en-US" sz="3651">
                <a:solidFill>
                  <a:srgbClr val="000000"/>
                </a:solidFill>
                <a:latin typeface="Canva Sans"/>
              </a:rPr>
              <a:t>is the act of taking information from a text and either</a:t>
            </a:r>
          </a:p>
          <a:p>
            <a:pPr marL="1576913" indent="-525638" lvl="2">
              <a:lnSpc>
                <a:spcPts val="5112"/>
              </a:lnSpc>
              <a:buFont typeface="Arial"/>
              <a:buChar char="⚬"/>
            </a:pPr>
            <a:r>
              <a:rPr lang="en-US" sz="3651">
                <a:solidFill>
                  <a:srgbClr val="FF5757"/>
                </a:solidFill>
                <a:latin typeface="Canva Sans"/>
              </a:rPr>
              <a:t>Summarizing it</a:t>
            </a:r>
            <a:r>
              <a:rPr lang="en-US" sz="3651">
                <a:solidFill>
                  <a:srgbClr val="000000"/>
                </a:solidFill>
                <a:latin typeface="Canva Sans"/>
              </a:rPr>
              <a:t> – taking a whole paragraph’s worth of information and boiling it down to a few sentences, or</a:t>
            </a:r>
          </a:p>
          <a:p>
            <a:pPr marL="1576913" indent="-525638" lvl="2">
              <a:lnSpc>
                <a:spcPts val="5112"/>
              </a:lnSpc>
              <a:buFont typeface="Arial"/>
              <a:buChar char="⚬"/>
            </a:pPr>
            <a:r>
              <a:rPr lang="en-US" sz="3651">
                <a:solidFill>
                  <a:srgbClr val="0CC0DF"/>
                </a:solidFill>
                <a:latin typeface="Canva Sans"/>
              </a:rPr>
              <a:t>Rewording it</a:t>
            </a:r>
            <a:r>
              <a:rPr lang="en-US" sz="3651">
                <a:solidFill>
                  <a:srgbClr val="000000"/>
                </a:solidFill>
                <a:latin typeface="Canva Sans"/>
              </a:rPr>
              <a:t> - demonstrating your understanding of the information by putting it into your own words, in such a way that is significantly different from the original text.</a:t>
            </a:r>
          </a:p>
          <a:p>
            <a:pPr>
              <a:lnSpc>
                <a:spcPts val="5112"/>
              </a:lnSpc>
            </a:pPr>
          </a:p>
          <a:p>
            <a:pPr>
              <a:lnSpc>
                <a:spcPts val="5112"/>
              </a:lnSpc>
            </a:pPr>
          </a:p>
        </p:txBody>
      </p:sp>
      <p:sp>
        <p:nvSpPr>
          <p:cNvPr name="Freeform 6" id="6"/>
          <p:cNvSpPr/>
          <p:nvPr/>
        </p:nvSpPr>
        <p:spPr>
          <a:xfrm flipH="false" flipV="false" rot="5331652">
            <a:off x="-1277074" y="6335824"/>
            <a:ext cx="4695507" cy="2048415"/>
          </a:xfrm>
          <a:custGeom>
            <a:avLst/>
            <a:gdLst/>
            <a:ahLst/>
            <a:cxnLst/>
            <a:rect r="r" b="b" t="t" l="l"/>
            <a:pathLst>
              <a:path h="2048415" w="4695507">
                <a:moveTo>
                  <a:pt x="0" y="0"/>
                </a:moveTo>
                <a:lnTo>
                  <a:pt x="4695506" y="0"/>
                </a:lnTo>
                <a:lnTo>
                  <a:pt x="4695506" y="2048415"/>
                </a:lnTo>
                <a:lnTo>
                  <a:pt x="0" y="204841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5789563" y="12261"/>
            <a:ext cx="6708874" cy="1651637"/>
          </a:xfrm>
          <a:prstGeom prst="rect">
            <a:avLst/>
          </a:prstGeom>
        </p:spPr>
        <p:txBody>
          <a:bodyPr anchor="t" rtlCol="false" tIns="0" lIns="0" bIns="0" rIns="0">
            <a:spAutoFit/>
          </a:bodyPr>
          <a:lstStyle/>
          <a:p>
            <a:pPr algn="ctr">
              <a:lnSpc>
                <a:spcPts val="13439"/>
              </a:lnSpc>
            </a:pPr>
            <a:r>
              <a:rPr lang="en-US" sz="9599">
                <a:solidFill>
                  <a:srgbClr val="000000"/>
                </a:solidFill>
                <a:latin typeface="HandMade Bold"/>
              </a:rPr>
              <a:t>Paraphrasing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317453" y="639729"/>
            <a:ext cx="3765042" cy="4114800"/>
          </a:xfrm>
          <a:custGeom>
            <a:avLst/>
            <a:gdLst/>
            <a:ahLst/>
            <a:cxnLst/>
            <a:rect r="r" b="b" t="t" l="l"/>
            <a:pathLst>
              <a:path h="4114800" w="3765042">
                <a:moveTo>
                  <a:pt x="0" y="0"/>
                </a:moveTo>
                <a:lnTo>
                  <a:pt x="3765042" y="0"/>
                </a:lnTo>
                <a:lnTo>
                  <a:pt x="376504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2883978" y="2304448"/>
            <a:ext cx="12805352" cy="9181691"/>
          </a:xfrm>
          <a:prstGeom prst="rect">
            <a:avLst/>
          </a:prstGeom>
        </p:spPr>
        <p:txBody>
          <a:bodyPr anchor="t" rtlCol="false" tIns="0" lIns="0" bIns="0" rIns="0">
            <a:spAutoFit/>
          </a:bodyPr>
          <a:lstStyle/>
          <a:p>
            <a:pPr algn="ctr">
              <a:lnSpc>
                <a:spcPts val="4887"/>
              </a:lnSpc>
            </a:pPr>
            <a:r>
              <a:rPr lang="en-US" sz="3491">
                <a:solidFill>
                  <a:srgbClr val="000000"/>
                </a:solidFill>
                <a:latin typeface="Canva Sans Bold"/>
              </a:rPr>
              <a:t>ORIGINAL TEXT-- TOO LONG TO QUOTE</a:t>
            </a:r>
          </a:p>
          <a:p>
            <a:pPr>
              <a:lnSpc>
                <a:spcPts val="4887"/>
              </a:lnSpc>
            </a:pPr>
            <a:r>
              <a:rPr lang="en-US" sz="3491">
                <a:solidFill>
                  <a:srgbClr val="000000"/>
                </a:solidFill>
                <a:latin typeface="Canva Sans"/>
              </a:rPr>
              <a:t>Children are totally insensitive to their parents' shyness; it is the rare child who labels a parent shy [...] This is understandable, since parents are in positions of control and authority in their homes and may not reveal their shy side to their children. Also, since shyness is viewed as undesirable by many children, it may be threatening to think of parents in these terms. At this young age, the parent is still idealized as all-knowing and all-powerful - - not dumb, ugly, or weak.</a:t>
            </a:r>
          </a:p>
          <a:p>
            <a:pPr>
              <a:lnSpc>
                <a:spcPts val="4887"/>
              </a:lnSpc>
            </a:pPr>
          </a:p>
          <a:p>
            <a:pPr>
              <a:lnSpc>
                <a:spcPts val="4887"/>
              </a:lnSpc>
            </a:pPr>
            <a:r>
              <a:rPr lang="en-US" sz="3491">
                <a:solidFill>
                  <a:srgbClr val="000000"/>
                </a:solidFill>
                <a:latin typeface="Canva Sans"/>
              </a:rPr>
              <a:t>Zimbardo, Philip G. </a:t>
            </a:r>
            <a:r>
              <a:rPr lang="en-US" sz="3491">
                <a:solidFill>
                  <a:srgbClr val="000000"/>
                </a:solidFill>
                <a:latin typeface="Canva Sans Italics"/>
              </a:rPr>
              <a:t>Shyness: What It Is, What to Do About It</a:t>
            </a:r>
            <a:r>
              <a:rPr lang="en-US" sz="3491">
                <a:solidFill>
                  <a:srgbClr val="000000"/>
                </a:solidFill>
                <a:latin typeface="Canva Sans"/>
              </a:rPr>
              <a:t>. Perseus Books, 1977.</a:t>
            </a:r>
          </a:p>
          <a:p>
            <a:pPr>
              <a:lnSpc>
                <a:spcPts val="4607"/>
              </a:lnSpc>
            </a:pPr>
          </a:p>
          <a:p>
            <a:pPr algn="ctr">
              <a:lnSpc>
                <a:spcPts val="4607"/>
              </a:lnSpc>
            </a:pPr>
          </a:p>
        </p:txBody>
      </p:sp>
      <p:sp>
        <p:nvSpPr>
          <p:cNvPr name="TextBox 8" id="8"/>
          <p:cNvSpPr txBox="true"/>
          <p:nvPr/>
        </p:nvSpPr>
        <p:spPr>
          <a:xfrm rot="0">
            <a:off x="6046359" y="-128397"/>
            <a:ext cx="7260645"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Paraphrasing Summary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516024" y="-1648740"/>
            <a:ext cx="7057752" cy="14486199"/>
          </a:xfrm>
          <a:custGeom>
            <a:avLst/>
            <a:gdLst/>
            <a:ahLst/>
            <a:cxnLst/>
            <a:rect r="r" b="b" t="t" l="l"/>
            <a:pathLst>
              <a:path h="14486199" w="7057752">
                <a:moveTo>
                  <a:pt x="0" y="0"/>
                </a:moveTo>
                <a:lnTo>
                  <a:pt x="7057752" y="0"/>
                </a:lnTo>
                <a:lnTo>
                  <a:pt x="7057752" y="14486200"/>
                </a:lnTo>
                <a:lnTo>
                  <a:pt x="0" y="14486200"/>
                </a:lnTo>
                <a:lnTo>
                  <a:pt x="0" y="0"/>
                </a:lnTo>
                <a:close/>
              </a:path>
            </a:pathLst>
          </a:custGeom>
          <a:blipFill>
            <a:blip r:embed="rId2"/>
            <a:stretch>
              <a:fillRect l="-14946" t="0" r="-46817" b="0"/>
            </a:stretch>
          </a:blipFill>
        </p:spPr>
      </p:sp>
      <p:sp>
        <p:nvSpPr>
          <p:cNvPr name="Freeform 3" id="3"/>
          <p:cNvSpPr/>
          <p:nvPr/>
        </p:nvSpPr>
        <p:spPr>
          <a:xfrm flipH="false" flipV="false" rot="0">
            <a:off x="5939728" y="3204364"/>
            <a:ext cx="1092866" cy="1071008"/>
          </a:xfrm>
          <a:custGeom>
            <a:avLst/>
            <a:gdLst/>
            <a:ahLst/>
            <a:cxnLst/>
            <a:rect r="r" b="b" t="t" l="l"/>
            <a:pathLst>
              <a:path h="1071008" w="1092866">
                <a:moveTo>
                  <a:pt x="0" y="0"/>
                </a:moveTo>
                <a:lnTo>
                  <a:pt x="1092866" y="0"/>
                </a:lnTo>
                <a:lnTo>
                  <a:pt x="1092866" y="1071009"/>
                </a:lnTo>
                <a:lnTo>
                  <a:pt x="0" y="10710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962642" y="4973612"/>
            <a:ext cx="1092866" cy="1071008"/>
          </a:xfrm>
          <a:custGeom>
            <a:avLst/>
            <a:gdLst/>
            <a:ahLst/>
            <a:cxnLst/>
            <a:rect r="r" b="b" t="t" l="l"/>
            <a:pathLst>
              <a:path h="1071008" w="1092866">
                <a:moveTo>
                  <a:pt x="0" y="0"/>
                </a:moveTo>
                <a:lnTo>
                  <a:pt x="1092866" y="0"/>
                </a:lnTo>
                <a:lnTo>
                  <a:pt x="1092866" y="1071008"/>
                </a:lnTo>
                <a:lnTo>
                  <a:pt x="0" y="1071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916814" y="6358945"/>
            <a:ext cx="1092866" cy="1071008"/>
          </a:xfrm>
          <a:custGeom>
            <a:avLst/>
            <a:gdLst/>
            <a:ahLst/>
            <a:cxnLst/>
            <a:rect r="r" b="b" t="t" l="l"/>
            <a:pathLst>
              <a:path h="1071008" w="1092866">
                <a:moveTo>
                  <a:pt x="0" y="0"/>
                </a:moveTo>
                <a:lnTo>
                  <a:pt x="1092865" y="0"/>
                </a:lnTo>
                <a:lnTo>
                  <a:pt x="1092865" y="1071009"/>
                </a:lnTo>
                <a:lnTo>
                  <a:pt x="0" y="10710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962642" y="7716427"/>
            <a:ext cx="1092866" cy="1071008"/>
          </a:xfrm>
          <a:custGeom>
            <a:avLst/>
            <a:gdLst/>
            <a:ahLst/>
            <a:cxnLst/>
            <a:rect r="r" b="b" t="t" l="l"/>
            <a:pathLst>
              <a:path h="1071008" w="1092866">
                <a:moveTo>
                  <a:pt x="0" y="0"/>
                </a:moveTo>
                <a:lnTo>
                  <a:pt x="1092866" y="0"/>
                </a:lnTo>
                <a:lnTo>
                  <a:pt x="1092866" y="1071008"/>
                </a:lnTo>
                <a:lnTo>
                  <a:pt x="0" y="10710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7324139" y="7830727"/>
            <a:ext cx="8261517" cy="901004"/>
          </a:xfrm>
          <a:prstGeom prst="rect">
            <a:avLst/>
          </a:prstGeom>
        </p:spPr>
        <p:txBody>
          <a:bodyPr anchor="t" rtlCol="false" tIns="0" lIns="0" bIns="0" rIns="0">
            <a:spAutoFit/>
          </a:bodyPr>
          <a:lstStyle/>
          <a:p>
            <a:pPr>
              <a:lnSpc>
                <a:spcPts val="5497"/>
              </a:lnSpc>
            </a:pPr>
            <a:r>
              <a:rPr lang="en-US" sz="6703">
                <a:solidFill>
                  <a:srgbClr val="000000"/>
                </a:solidFill>
                <a:latin typeface="Handyman"/>
              </a:rPr>
              <a:t>Questions</a:t>
            </a:r>
          </a:p>
        </p:txBody>
      </p:sp>
      <p:sp>
        <p:nvSpPr>
          <p:cNvPr name="Freeform 8" id="8"/>
          <p:cNvSpPr/>
          <p:nvPr/>
        </p:nvSpPr>
        <p:spPr>
          <a:xfrm flipH="false" flipV="false" rot="0">
            <a:off x="9044911" y="1534613"/>
            <a:ext cx="3022751" cy="1061741"/>
          </a:xfrm>
          <a:custGeom>
            <a:avLst/>
            <a:gdLst/>
            <a:ahLst/>
            <a:cxnLst/>
            <a:rect r="r" b="b" t="t" l="l"/>
            <a:pathLst>
              <a:path h="1061741" w="3022751">
                <a:moveTo>
                  <a:pt x="0" y="0"/>
                </a:moveTo>
                <a:lnTo>
                  <a:pt x="3022751" y="0"/>
                </a:lnTo>
                <a:lnTo>
                  <a:pt x="3022751" y="1061741"/>
                </a:lnTo>
                <a:lnTo>
                  <a:pt x="0" y="1061741"/>
                </a:lnTo>
                <a:lnTo>
                  <a:pt x="0" y="0"/>
                </a:lnTo>
                <a:close/>
              </a:path>
            </a:pathLst>
          </a:custGeom>
          <a:blipFill>
            <a:blip r:embed="rId5"/>
            <a:stretch>
              <a:fillRect l="0" t="0" r="0" b="0"/>
            </a:stretch>
          </a:blipFill>
        </p:spPr>
      </p:sp>
      <p:sp>
        <p:nvSpPr>
          <p:cNvPr name="Freeform 9" id="9"/>
          <p:cNvSpPr/>
          <p:nvPr/>
        </p:nvSpPr>
        <p:spPr>
          <a:xfrm flipH="false" flipV="false" rot="3114659">
            <a:off x="13991599" y="-1054877"/>
            <a:ext cx="4880833" cy="3185853"/>
          </a:xfrm>
          <a:custGeom>
            <a:avLst/>
            <a:gdLst/>
            <a:ahLst/>
            <a:cxnLst/>
            <a:rect r="r" b="b" t="t" l="l"/>
            <a:pathLst>
              <a:path h="3185853" w="4880833">
                <a:moveTo>
                  <a:pt x="0" y="0"/>
                </a:moveTo>
                <a:lnTo>
                  <a:pt x="4880832" y="0"/>
                </a:lnTo>
                <a:lnTo>
                  <a:pt x="4880832" y="3185852"/>
                </a:lnTo>
                <a:lnTo>
                  <a:pt x="0" y="31858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0">
            <a:off x="1756000" y="1093986"/>
            <a:ext cx="4947445" cy="1942997"/>
          </a:xfrm>
          <a:custGeom>
            <a:avLst/>
            <a:gdLst/>
            <a:ahLst/>
            <a:cxnLst/>
            <a:rect r="r" b="b" t="t" l="l"/>
            <a:pathLst>
              <a:path h="1942997" w="4947445">
                <a:moveTo>
                  <a:pt x="4947445" y="0"/>
                </a:moveTo>
                <a:lnTo>
                  <a:pt x="0" y="0"/>
                </a:lnTo>
                <a:lnTo>
                  <a:pt x="0" y="1942996"/>
                </a:lnTo>
                <a:lnTo>
                  <a:pt x="4947445" y="1942996"/>
                </a:lnTo>
                <a:lnTo>
                  <a:pt x="4947445"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3672841" y="7886302"/>
            <a:ext cx="7315200" cy="1236934"/>
          </a:xfrm>
          <a:custGeom>
            <a:avLst/>
            <a:gdLst/>
            <a:ahLst/>
            <a:cxnLst/>
            <a:rect r="r" b="b" t="t" l="l"/>
            <a:pathLst>
              <a:path h="1236934" w="7315200">
                <a:moveTo>
                  <a:pt x="0" y="0"/>
                </a:moveTo>
                <a:lnTo>
                  <a:pt x="7315200" y="0"/>
                </a:lnTo>
                <a:lnTo>
                  <a:pt x="7315200" y="1236934"/>
                </a:lnTo>
                <a:lnTo>
                  <a:pt x="0" y="123693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630584" y="6894450"/>
            <a:ext cx="2386584" cy="4114800"/>
          </a:xfrm>
          <a:custGeom>
            <a:avLst/>
            <a:gdLst/>
            <a:ahLst/>
            <a:cxnLst/>
            <a:rect r="r" b="b" t="t" l="l"/>
            <a:pathLst>
              <a:path h="4114800" w="2386584">
                <a:moveTo>
                  <a:pt x="0" y="0"/>
                </a:moveTo>
                <a:lnTo>
                  <a:pt x="2386584" y="0"/>
                </a:lnTo>
                <a:lnTo>
                  <a:pt x="238658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763488">
            <a:off x="427126" y="6011756"/>
            <a:ext cx="3088530" cy="2942526"/>
          </a:xfrm>
          <a:custGeom>
            <a:avLst/>
            <a:gdLst/>
            <a:ahLst/>
            <a:cxnLst/>
            <a:rect r="r" b="b" t="t" l="l"/>
            <a:pathLst>
              <a:path h="2942526" w="3088530">
                <a:moveTo>
                  <a:pt x="0" y="0"/>
                </a:moveTo>
                <a:lnTo>
                  <a:pt x="3088530" y="0"/>
                </a:lnTo>
                <a:lnTo>
                  <a:pt x="3088530" y="2942526"/>
                </a:lnTo>
                <a:lnTo>
                  <a:pt x="0" y="2942526"/>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4" id="14"/>
          <p:cNvSpPr txBox="true"/>
          <p:nvPr/>
        </p:nvSpPr>
        <p:spPr>
          <a:xfrm rot="0">
            <a:off x="7324139" y="3374369"/>
            <a:ext cx="10963861" cy="2284541"/>
          </a:xfrm>
          <a:prstGeom prst="rect">
            <a:avLst/>
          </a:prstGeom>
        </p:spPr>
        <p:txBody>
          <a:bodyPr anchor="t" rtlCol="false" tIns="0" lIns="0" bIns="0" rIns="0">
            <a:spAutoFit/>
          </a:bodyPr>
          <a:lstStyle/>
          <a:p>
            <a:pPr>
              <a:lnSpc>
                <a:spcPts val="5497"/>
              </a:lnSpc>
            </a:pPr>
            <a:r>
              <a:rPr lang="en-US" sz="6703">
                <a:solidFill>
                  <a:srgbClr val="000000"/>
                </a:solidFill>
                <a:latin typeface="Handyman"/>
              </a:rPr>
              <a:t>What is MLA Format/How to Use it?</a:t>
            </a:r>
          </a:p>
          <a:p>
            <a:pPr>
              <a:lnSpc>
                <a:spcPts val="5497"/>
              </a:lnSpc>
            </a:pPr>
          </a:p>
        </p:txBody>
      </p:sp>
      <p:sp>
        <p:nvSpPr>
          <p:cNvPr name="TextBox 15" id="15"/>
          <p:cNvSpPr txBox="true"/>
          <p:nvPr/>
        </p:nvSpPr>
        <p:spPr>
          <a:xfrm rot="0">
            <a:off x="7324139" y="5084998"/>
            <a:ext cx="10963861" cy="901004"/>
          </a:xfrm>
          <a:prstGeom prst="rect">
            <a:avLst/>
          </a:prstGeom>
        </p:spPr>
        <p:txBody>
          <a:bodyPr anchor="t" rtlCol="false" tIns="0" lIns="0" bIns="0" rIns="0">
            <a:spAutoFit/>
          </a:bodyPr>
          <a:lstStyle/>
          <a:p>
            <a:pPr>
              <a:lnSpc>
                <a:spcPts val="5497"/>
              </a:lnSpc>
            </a:pPr>
            <a:r>
              <a:rPr lang="en-US" sz="6703">
                <a:solidFill>
                  <a:srgbClr val="000000"/>
                </a:solidFill>
                <a:latin typeface="Handyman"/>
              </a:rPr>
              <a:t>GuidelinesQuotes/Paraphrasing</a:t>
            </a:r>
          </a:p>
        </p:txBody>
      </p:sp>
      <p:sp>
        <p:nvSpPr>
          <p:cNvPr name="TextBox 16" id="16"/>
          <p:cNvSpPr txBox="true"/>
          <p:nvPr/>
        </p:nvSpPr>
        <p:spPr>
          <a:xfrm rot="0">
            <a:off x="7324139" y="6379254"/>
            <a:ext cx="10625805" cy="901004"/>
          </a:xfrm>
          <a:prstGeom prst="rect">
            <a:avLst/>
          </a:prstGeom>
        </p:spPr>
        <p:txBody>
          <a:bodyPr anchor="t" rtlCol="false" tIns="0" lIns="0" bIns="0" rIns="0">
            <a:spAutoFit/>
          </a:bodyPr>
          <a:lstStyle/>
          <a:p>
            <a:pPr>
              <a:lnSpc>
                <a:spcPts val="5497"/>
              </a:lnSpc>
            </a:pPr>
            <a:r>
              <a:rPr lang="en-US" sz="6703">
                <a:solidFill>
                  <a:srgbClr val="000000"/>
                </a:solidFill>
                <a:latin typeface="Handyman"/>
              </a:rPr>
              <a:t>In-Text Citations/Works Cited</a:t>
            </a:r>
          </a:p>
        </p:txBody>
      </p:sp>
      <p:sp>
        <p:nvSpPr>
          <p:cNvPr name="TextBox 17" id="17"/>
          <p:cNvSpPr txBox="true"/>
          <p:nvPr/>
        </p:nvSpPr>
        <p:spPr>
          <a:xfrm rot="0">
            <a:off x="5962642" y="3374369"/>
            <a:ext cx="1047037" cy="901004"/>
          </a:xfrm>
          <a:prstGeom prst="rect">
            <a:avLst/>
          </a:prstGeom>
        </p:spPr>
        <p:txBody>
          <a:bodyPr anchor="t" rtlCol="false" tIns="0" lIns="0" bIns="0" rIns="0">
            <a:spAutoFit/>
          </a:bodyPr>
          <a:lstStyle/>
          <a:p>
            <a:pPr algn="ctr">
              <a:lnSpc>
                <a:spcPts val="5497"/>
              </a:lnSpc>
            </a:pPr>
            <a:r>
              <a:rPr lang="en-US" sz="6703">
                <a:solidFill>
                  <a:srgbClr val="000000"/>
                </a:solidFill>
                <a:latin typeface="Handyman"/>
              </a:rPr>
              <a:t>1</a:t>
            </a:r>
          </a:p>
        </p:txBody>
      </p:sp>
      <p:sp>
        <p:nvSpPr>
          <p:cNvPr name="TextBox 18" id="18"/>
          <p:cNvSpPr txBox="true"/>
          <p:nvPr/>
        </p:nvSpPr>
        <p:spPr>
          <a:xfrm rot="0">
            <a:off x="5985557" y="5084998"/>
            <a:ext cx="1047037" cy="901004"/>
          </a:xfrm>
          <a:prstGeom prst="rect">
            <a:avLst/>
          </a:prstGeom>
        </p:spPr>
        <p:txBody>
          <a:bodyPr anchor="t" rtlCol="false" tIns="0" lIns="0" bIns="0" rIns="0">
            <a:spAutoFit/>
          </a:bodyPr>
          <a:lstStyle/>
          <a:p>
            <a:pPr algn="ctr">
              <a:lnSpc>
                <a:spcPts val="5497"/>
              </a:lnSpc>
            </a:pPr>
            <a:r>
              <a:rPr lang="en-US" sz="6703">
                <a:solidFill>
                  <a:srgbClr val="000000"/>
                </a:solidFill>
                <a:latin typeface="Handyman"/>
              </a:rPr>
              <a:t>2</a:t>
            </a:r>
          </a:p>
        </p:txBody>
      </p:sp>
      <p:sp>
        <p:nvSpPr>
          <p:cNvPr name="TextBox 19" id="19"/>
          <p:cNvSpPr txBox="true"/>
          <p:nvPr/>
        </p:nvSpPr>
        <p:spPr>
          <a:xfrm rot="0">
            <a:off x="5939728" y="6487172"/>
            <a:ext cx="1047037" cy="901004"/>
          </a:xfrm>
          <a:prstGeom prst="rect">
            <a:avLst/>
          </a:prstGeom>
        </p:spPr>
        <p:txBody>
          <a:bodyPr anchor="t" rtlCol="false" tIns="0" lIns="0" bIns="0" rIns="0">
            <a:spAutoFit/>
          </a:bodyPr>
          <a:lstStyle/>
          <a:p>
            <a:pPr algn="ctr">
              <a:lnSpc>
                <a:spcPts val="5497"/>
              </a:lnSpc>
            </a:pPr>
            <a:r>
              <a:rPr lang="en-US" sz="6703">
                <a:solidFill>
                  <a:srgbClr val="000000"/>
                </a:solidFill>
                <a:latin typeface="Handyman"/>
              </a:rPr>
              <a:t>3</a:t>
            </a:r>
          </a:p>
        </p:txBody>
      </p:sp>
      <p:sp>
        <p:nvSpPr>
          <p:cNvPr name="TextBox 20" id="20"/>
          <p:cNvSpPr txBox="true"/>
          <p:nvPr/>
        </p:nvSpPr>
        <p:spPr>
          <a:xfrm rot="0">
            <a:off x="5962642" y="7858579"/>
            <a:ext cx="1047037" cy="901004"/>
          </a:xfrm>
          <a:prstGeom prst="rect">
            <a:avLst/>
          </a:prstGeom>
        </p:spPr>
        <p:txBody>
          <a:bodyPr anchor="t" rtlCol="false" tIns="0" lIns="0" bIns="0" rIns="0">
            <a:spAutoFit/>
          </a:bodyPr>
          <a:lstStyle/>
          <a:p>
            <a:pPr algn="ctr">
              <a:lnSpc>
                <a:spcPts val="5497"/>
              </a:lnSpc>
            </a:pPr>
            <a:r>
              <a:rPr lang="en-US" sz="6703">
                <a:solidFill>
                  <a:srgbClr val="000000"/>
                </a:solidFill>
                <a:latin typeface="Handyman"/>
              </a:rPr>
              <a:t>4</a:t>
            </a:r>
          </a:p>
        </p:txBody>
      </p:sp>
      <p:sp>
        <p:nvSpPr>
          <p:cNvPr name="TextBox 21" id="21"/>
          <p:cNvSpPr txBox="true"/>
          <p:nvPr/>
        </p:nvSpPr>
        <p:spPr>
          <a:xfrm rot="0">
            <a:off x="4912444" y="-119566"/>
            <a:ext cx="8463111" cy="1832625"/>
          </a:xfrm>
          <a:prstGeom prst="rect">
            <a:avLst/>
          </a:prstGeom>
        </p:spPr>
        <p:txBody>
          <a:bodyPr anchor="t" rtlCol="false" tIns="0" lIns="0" bIns="0" rIns="0">
            <a:spAutoFit/>
          </a:bodyPr>
          <a:lstStyle/>
          <a:p>
            <a:pPr algn="ctr">
              <a:lnSpc>
                <a:spcPts val="13439"/>
              </a:lnSpc>
            </a:pPr>
            <a:r>
              <a:rPr lang="en-US" sz="9599">
                <a:solidFill>
                  <a:srgbClr val="000000"/>
                </a:solidFill>
                <a:latin typeface="Handyman"/>
              </a:rPr>
              <a:t>Session Overview</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2684872" y="1369999"/>
            <a:ext cx="12038512" cy="8712873"/>
          </a:xfrm>
          <a:custGeom>
            <a:avLst/>
            <a:gdLst/>
            <a:ahLst/>
            <a:cxnLst/>
            <a:rect r="r" b="b" t="t" l="l"/>
            <a:pathLst>
              <a:path h="8712873" w="12038512">
                <a:moveTo>
                  <a:pt x="0" y="0"/>
                </a:moveTo>
                <a:lnTo>
                  <a:pt x="12038512" y="0"/>
                </a:lnTo>
                <a:lnTo>
                  <a:pt x="12038512" y="8712873"/>
                </a:lnTo>
                <a:lnTo>
                  <a:pt x="0" y="87128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389103" y="3840514"/>
            <a:ext cx="10630051" cy="3909639"/>
          </a:xfrm>
          <a:prstGeom prst="rect">
            <a:avLst/>
          </a:prstGeom>
        </p:spPr>
        <p:txBody>
          <a:bodyPr anchor="t" rtlCol="false" tIns="0" lIns="0" bIns="0" rIns="0">
            <a:spAutoFit/>
          </a:bodyPr>
          <a:lstStyle/>
          <a:p>
            <a:pPr algn="ctr">
              <a:lnSpc>
                <a:spcPts val="4483"/>
              </a:lnSpc>
            </a:pPr>
            <a:r>
              <a:rPr lang="en-US" sz="3202">
                <a:solidFill>
                  <a:srgbClr val="000000"/>
                </a:solidFill>
                <a:latin typeface="Canva Sans Bold"/>
              </a:rPr>
              <a:t>SUMMARY OF ORIGINAL TEXT – EASIER TO USE </a:t>
            </a:r>
          </a:p>
          <a:p>
            <a:pPr algn="ctr">
              <a:lnSpc>
                <a:spcPts val="4483"/>
              </a:lnSpc>
            </a:pPr>
          </a:p>
          <a:p>
            <a:pPr algn="just">
              <a:lnSpc>
                <a:spcPts val="4483"/>
              </a:lnSpc>
            </a:pPr>
            <a:r>
              <a:rPr lang="en-US" sz="3202">
                <a:solidFill>
                  <a:srgbClr val="000000"/>
                </a:solidFill>
                <a:latin typeface="Canva Sans"/>
              </a:rPr>
              <a:t>Because parents are authority figures in the home, children are not immediately aware of their parents’ shyness; it may be too scary for the children to think of their parents in negative terms.</a:t>
            </a:r>
          </a:p>
          <a:p>
            <a:pPr algn="just">
              <a:lnSpc>
                <a:spcPts val="4483"/>
              </a:lnSpc>
            </a:pPr>
          </a:p>
        </p:txBody>
      </p:sp>
      <p:sp>
        <p:nvSpPr>
          <p:cNvPr name="Freeform 4" id="4"/>
          <p:cNvSpPr/>
          <p:nvPr/>
        </p:nvSpPr>
        <p:spPr>
          <a:xfrm flipH="false" flipV="false" rot="0">
            <a:off x="14344789" y="3238436"/>
            <a:ext cx="3943211" cy="3810128"/>
          </a:xfrm>
          <a:custGeom>
            <a:avLst/>
            <a:gdLst/>
            <a:ahLst/>
            <a:cxnLst/>
            <a:rect r="r" b="b" t="t" l="l"/>
            <a:pathLst>
              <a:path h="3810128" w="3943211">
                <a:moveTo>
                  <a:pt x="0" y="0"/>
                </a:moveTo>
                <a:lnTo>
                  <a:pt x="3943211" y="0"/>
                </a:lnTo>
                <a:lnTo>
                  <a:pt x="3943211" y="3810128"/>
                </a:lnTo>
                <a:lnTo>
                  <a:pt x="0" y="38101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0" y="8000972"/>
            <a:ext cx="2800647" cy="2286028"/>
          </a:xfrm>
          <a:custGeom>
            <a:avLst/>
            <a:gdLst/>
            <a:ahLst/>
            <a:cxnLst/>
            <a:rect r="r" b="b" t="t" l="l"/>
            <a:pathLst>
              <a:path h="2286028" w="2800647">
                <a:moveTo>
                  <a:pt x="0" y="0"/>
                </a:moveTo>
                <a:lnTo>
                  <a:pt x="2800647" y="0"/>
                </a:lnTo>
                <a:lnTo>
                  <a:pt x="2800647" y="2286028"/>
                </a:lnTo>
                <a:lnTo>
                  <a:pt x="0" y="22860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3560554" y="40005"/>
            <a:ext cx="10630051" cy="1747533"/>
          </a:xfrm>
          <a:prstGeom prst="rect">
            <a:avLst/>
          </a:prstGeom>
        </p:spPr>
        <p:txBody>
          <a:bodyPr anchor="t" rtlCol="false" tIns="0" lIns="0" bIns="0" rIns="0">
            <a:spAutoFit/>
          </a:bodyPr>
          <a:lstStyle/>
          <a:p>
            <a:pPr algn="ctr">
              <a:lnSpc>
                <a:spcPts val="12879"/>
              </a:lnSpc>
            </a:pPr>
            <a:r>
              <a:rPr lang="en-US" sz="9199">
                <a:solidFill>
                  <a:srgbClr val="000000"/>
                </a:solidFill>
                <a:latin typeface="Handyman"/>
              </a:rPr>
              <a:t>Paraphrasing Summary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10389676">
            <a:off x="-3419152" y="6172200"/>
            <a:ext cx="8895703" cy="8229600"/>
          </a:xfrm>
          <a:custGeom>
            <a:avLst/>
            <a:gdLst/>
            <a:ahLst/>
            <a:cxnLst/>
            <a:rect r="r" b="b" t="t" l="l"/>
            <a:pathLst>
              <a:path h="8229600" w="8895703">
                <a:moveTo>
                  <a:pt x="0" y="0"/>
                </a:moveTo>
                <a:lnTo>
                  <a:pt x="8895704" y="0"/>
                </a:lnTo>
                <a:lnTo>
                  <a:pt x="8895704"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154097" y="1028700"/>
            <a:ext cx="15979806" cy="8229600"/>
          </a:xfrm>
          <a:custGeom>
            <a:avLst/>
            <a:gdLst/>
            <a:ahLst/>
            <a:cxnLst/>
            <a:rect r="r" b="b" t="t" l="l"/>
            <a:pathLst>
              <a:path h="8229600" w="15979806">
                <a:moveTo>
                  <a:pt x="0" y="0"/>
                </a:moveTo>
                <a:lnTo>
                  <a:pt x="15979806" y="0"/>
                </a:lnTo>
                <a:lnTo>
                  <a:pt x="15979806"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636887" y="655162"/>
            <a:ext cx="6286121" cy="1924067"/>
          </a:xfrm>
          <a:custGeom>
            <a:avLst/>
            <a:gdLst/>
            <a:ahLst/>
            <a:cxnLst/>
            <a:rect r="r" b="b" t="t" l="l"/>
            <a:pathLst>
              <a:path h="1924067" w="6286121">
                <a:moveTo>
                  <a:pt x="0" y="0"/>
                </a:moveTo>
                <a:lnTo>
                  <a:pt x="6286121" y="0"/>
                </a:lnTo>
                <a:lnTo>
                  <a:pt x="6286121" y="1924067"/>
                </a:lnTo>
                <a:lnTo>
                  <a:pt x="0" y="19240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84709">
            <a:off x="15520972" y="7469854"/>
            <a:ext cx="2164714" cy="2368277"/>
          </a:xfrm>
          <a:custGeom>
            <a:avLst/>
            <a:gdLst/>
            <a:ahLst/>
            <a:cxnLst/>
            <a:rect r="r" b="b" t="t" l="l"/>
            <a:pathLst>
              <a:path h="2368277" w="2164714">
                <a:moveTo>
                  <a:pt x="0" y="0"/>
                </a:moveTo>
                <a:lnTo>
                  <a:pt x="2164714" y="0"/>
                </a:lnTo>
                <a:lnTo>
                  <a:pt x="2164714" y="2368276"/>
                </a:lnTo>
                <a:lnTo>
                  <a:pt x="0" y="23682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504293" y="2085267"/>
            <a:ext cx="2732421" cy="1564932"/>
          </a:xfrm>
          <a:custGeom>
            <a:avLst/>
            <a:gdLst/>
            <a:ahLst/>
            <a:cxnLst/>
            <a:rect r="r" b="b" t="t" l="l"/>
            <a:pathLst>
              <a:path h="1564932" w="2732421">
                <a:moveTo>
                  <a:pt x="0" y="0"/>
                </a:moveTo>
                <a:lnTo>
                  <a:pt x="2732421" y="0"/>
                </a:lnTo>
                <a:lnTo>
                  <a:pt x="2732421" y="1564932"/>
                </a:lnTo>
                <a:lnTo>
                  <a:pt x="0" y="15649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2797323" y="2692578"/>
            <a:ext cx="5743980" cy="5406669"/>
            <a:chOff x="0" y="0"/>
            <a:chExt cx="7658640" cy="7208892"/>
          </a:xfrm>
        </p:grpSpPr>
        <p:sp>
          <p:nvSpPr>
            <p:cNvPr name="TextBox 8" id="8"/>
            <p:cNvSpPr txBox="true"/>
            <p:nvPr/>
          </p:nvSpPr>
          <p:spPr>
            <a:xfrm rot="0">
              <a:off x="0" y="76200"/>
              <a:ext cx="7658640" cy="893064"/>
            </a:xfrm>
            <a:prstGeom prst="rect">
              <a:avLst/>
            </a:prstGeom>
          </p:spPr>
          <p:txBody>
            <a:bodyPr anchor="t" rtlCol="false" tIns="0" lIns="0" bIns="0" rIns="0">
              <a:spAutoFit/>
            </a:bodyPr>
            <a:lstStyle/>
            <a:p>
              <a:pPr>
                <a:lnSpc>
                  <a:spcPts val="3936"/>
                </a:lnSpc>
              </a:pPr>
              <a:r>
                <a:rPr lang="en-US" sz="4800">
                  <a:solidFill>
                    <a:srgbClr val="000000"/>
                  </a:solidFill>
                  <a:latin typeface="Handyman"/>
                </a:rPr>
                <a:t>In Your Own Words</a:t>
              </a:r>
            </a:p>
          </p:txBody>
        </p:sp>
        <p:sp>
          <p:nvSpPr>
            <p:cNvPr name="TextBox 9" id="9"/>
            <p:cNvSpPr txBox="true"/>
            <p:nvPr/>
          </p:nvSpPr>
          <p:spPr>
            <a:xfrm rot="0">
              <a:off x="0" y="1159035"/>
              <a:ext cx="7658640" cy="6049857"/>
            </a:xfrm>
            <a:prstGeom prst="rect">
              <a:avLst/>
            </a:prstGeom>
          </p:spPr>
          <p:txBody>
            <a:bodyPr anchor="t" rtlCol="false" tIns="0" lIns="0" bIns="0" rIns="0">
              <a:spAutoFit/>
            </a:bodyPr>
            <a:lstStyle/>
            <a:p>
              <a:pPr>
                <a:lnSpc>
                  <a:spcPts val="4000"/>
                </a:lnSpc>
              </a:pPr>
              <a:r>
                <a:rPr lang="en-US" sz="3200">
                  <a:solidFill>
                    <a:srgbClr val="000000"/>
                  </a:solidFill>
                  <a:latin typeface="Canva Sans"/>
                </a:rPr>
                <a:t>If you aren’t concerned with the length of a section, or you feel you can’t boil the information down without losing something important, you have the option of </a:t>
              </a:r>
              <a:r>
                <a:rPr lang="en-US" sz="3200">
                  <a:solidFill>
                    <a:srgbClr val="FF914D"/>
                  </a:solidFill>
                  <a:latin typeface="Canva Sans"/>
                </a:rPr>
                <a:t>putting the information in your own words</a:t>
              </a:r>
              <a:r>
                <a:rPr lang="en-US" sz="3200">
                  <a:solidFill>
                    <a:srgbClr val="000000"/>
                  </a:solidFill>
                  <a:latin typeface="Canva Sans"/>
                </a:rPr>
                <a:t>.</a:t>
              </a:r>
            </a:p>
            <a:p>
              <a:pPr>
                <a:lnSpc>
                  <a:spcPts val="4000"/>
                </a:lnSpc>
              </a:pPr>
            </a:p>
          </p:txBody>
        </p:sp>
      </p:grpSp>
      <p:grpSp>
        <p:nvGrpSpPr>
          <p:cNvPr name="Group 10" id="10"/>
          <p:cNvGrpSpPr/>
          <p:nvPr/>
        </p:nvGrpSpPr>
        <p:grpSpPr>
          <a:xfrm rot="0">
            <a:off x="9437681" y="2692578"/>
            <a:ext cx="5743980" cy="3892194"/>
            <a:chOff x="0" y="0"/>
            <a:chExt cx="7658640" cy="5189592"/>
          </a:xfrm>
        </p:grpSpPr>
        <p:sp>
          <p:nvSpPr>
            <p:cNvPr name="TextBox 11" id="11"/>
            <p:cNvSpPr txBox="true"/>
            <p:nvPr/>
          </p:nvSpPr>
          <p:spPr>
            <a:xfrm rot="0">
              <a:off x="0" y="76200"/>
              <a:ext cx="7658640" cy="893064"/>
            </a:xfrm>
            <a:prstGeom prst="rect">
              <a:avLst/>
            </a:prstGeom>
          </p:spPr>
          <p:txBody>
            <a:bodyPr anchor="t" rtlCol="false" tIns="0" lIns="0" bIns="0" rIns="0">
              <a:spAutoFit/>
            </a:bodyPr>
            <a:lstStyle/>
            <a:p>
              <a:pPr>
                <a:lnSpc>
                  <a:spcPts val="3936"/>
                </a:lnSpc>
              </a:pPr>
              <a:r>
                <a:rPr lang="en-US" sz="4800">
                  <a:solidFill>
                    <a:srgbClr val="000000"/>
                  </a:solidFill>
                  <a:latin typeface="Handyman"/>
                </a:rPr>
                <a:t>Avoid Plagiarism</a:t>
              </a:r>
            </a:p>
          </p:txBody>
        </p:sp>
        <p:sp>
          <p:nvSpPr>
            <p:cNvPr name="TextBox 12" id="12"/>
            <p:cNvSpPr txBox="true"/>
            <p:nvPr/>
          </p:nvSpPr>
          <p:spPr>
            <a:xfrm rot="0">
              <a:off x="0" y="1159035"/>
              <a:ext cx="7658640" cy="4030557"/>
            </a:xfrm>
            <a:prstGeom prst="rect">
              <a:avLst/>
            </a:prstGeom>
          </p:spPr>
          <p:txBody>
            <a:bodyPr anchor="t" rtlCol="false" tIns="0" lIns="0" bIns="0" rIns="0">
              <a:spAutoFit/>
            </a:bodyPr>
            <a:lstStyle/>
            <a:p>
              <a:pPr>
                <a:lnSpc>
                  <a:spcPts val="4000"/>
                </a:lnSpc>
              </a:pPr>
              <a:r>
                <a:rPr lang="en-US" sz="3200">
                  <a:solidFill>
                    <a:srgbClr val="000000"/>
                  </a:solidFill>
                  <a:latin typeface="Canva Sans"/>
                </a:rPr>
                <a:t>Make sure the info really is</a:t>
              </a:r>
              <a:r>
                <a:rPr lang="en-US" sz="3200">
                  <a:solidFill>
                    <a:srgbClr val="EF7C8E"/>
                  </a:solidFill>
                  <a:latin typeface="Canva Sans"/>
                </a:rPr>
                <a:t> in your own words</a:t>
              </a:r>
              <a:r>
                <a:rPr lang="en-US" sz="3200">
                  <a:solidFill>
                    <a:srgbClr val="000000"/>
                  </a:solidFill>
                  <a:latin typeface="Canva Sans"/>
                </a:rPr>
                <a:t> – if it’s too close to the original text, it could be considered</a:t>
              </a:r>
              <a:r>
                <a:rPr lang="en-US" sz="3200">
                  <a:solidFill>
                    <a:srgbClr val="840029"/>
                  </a:solidFill>
                  <a:latin typeface="Canva Sans"/>
                </a:rPr>
                <a:t> </a:t>
              </a:r>
              <a:r>
                <a:rPr lang="en-US" sz="3200">
                  <a:solidFill>
                    <a:srgbClr val="FF5757"/>
                  </a:solidFill>
                  <a:latin typeface="Canva Sans"/>
                </a:rPr>
                <a:t>plagiarism</a:t>
              </a:r>
              <a:r>
                <a:rPr lang="en-US" sz="3200">
                  <a:solidFill>
                    <a:srgbClr val="000000"/>
                  </a:solidFill>
                  <a:latin typeface="Canva Sans"/>
                </a:rPr>
                <a:t>.</a:t>
              </a:r>
            </a:p>
            <a:p>
              <a:pPr>
                <a:lnSpc>
                  <a:spcPts val="4000"/>
                </a:lnSpc>
              </a:pPr>
            </a:p>
          </p:txBody>
        </p:sp>
      </p:grpSp>
      <p:sp>
        <p:nvSpPr>
          <p:cNvPr name="TextBox 13" id="13"/>
          <p:cNvSpPr txBox="true"/>
          <p:nvPr/>
        </p:nvSpPr>
        <p:spPr>
          <a:xfrm rot="0">
            <a:off x="6223445" y="-394817"/>
            <a:ext cx="11420624" cy="1747533"/>
          </a:xfrm>
          <a:prstGeom prst="rect">
            <a:avLst/>
          </a:prstGeom>
        </p:spPr>
        <p:txBody>
          <a:bodyPr anchor="t" rtlCol="false" tIns="0" lIns="0" bIns="0" rIns="0">
            <a:spAutoFit/>
          </a:bodyPr>
          <a:lstStyle/>
          <a:p>
            <a:pPr algn="ctr">
              <a:lnSpc>
                <a:spcPts val="12879"/>
              </a:lnSpc>
            </a:pPr>
            <a:r>
              <a:rPr lang="en-US" sz="9199">
                <a:solidFill>
                  <a:srgbClr val="000000"/>
                </a:solidFill>
                <a:latin typeface="Handyman"/>
              </a:rPr>
              <a:t>Paraphrasing: Rewording</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462727" y="2803008"/>
            <a:ext cx="3729192" cy="6438973"/>
          </a:xfrm>
          <a:custGeom>
            <a:avLst/>
            <a:gdLst/>
            <a:ahLst/>
            <a:cxnLst/>
            <a:rect r="r" b="b" t="t" l="l"/>
            <a:pathLst>
              <a:path h="6438973" w="3729192">
                <a:moveTo>
                  <a:pt x="0" y="0"/>
                </a:moveTo>
                <a:lnTo>
                  <a:pt x="3729192" y="0"/>
                </a:lnTo>
                <a:lnTo>
                  <a:pt x="3729192" y="6438972"/>
                </a:lnTo>
                <a:lnTo>
                  <a:pt x="0" y="6438972"/>
                </a:lnTo>
                <a:lnTo>
                  <a:pt x="0" y="0"/>
                </a:lnTo>
                <a:close/>
              </a:path>
            </a:pathLst>
          </a:custGeom>
          <a:blipFill>
            <a:blip r:embed="rId2"/>
            <a:stretch>
              <a:fillRect l="-14081" t="0" r="-23617" b="0"/>
            </a:stretch>
          </a:blipFill>
        </p:spPr>
      </p:sp>
      <p:sp>
        <p:nvSpPr>
          <p:cNvPr name="Freeform 3" id="3"/>
          <p:cNvSpPr/>
          <p:nvPr/>
        </p:nvSpPr>
        <p:spPr>
          <a:xfrm flipH="false" flipV="false" rot="0">
            <a:off x="7350006" y="2945176"/>
            <a:ext cx="3729192" cy="6438973"/>
          </a:xfrm>
          <a:custGeom>
            <a:avLst/>
            <a:gdLst/>
            <a:ahLst/>
            <a:cxnLst/>
            <a:rect r="r" b="b" t="t" l="l"/>
            <a:pathLst>
              <a:path h="6438973" w="3729192">
                <a:moveTo>
                  <a:pt x="0" y="0"/>
                </a:moveTo>
                <a:lnTo>
                  <a:pt x="3729192" y="0"/>
                </a:lnTo>
                <a:lnTo>
                  <a:pt x="3729192" y="6438973"/>
                </a:lnTo>
                <a:lnTo>
                  <a:pt x="0" y="6438973"/>
                </a:lnTo>
                <a:lnTo>
                  <a:pt x="0" y="0"/>
                </a:lnTo>
                <a:close/>
              </a:path>
            </a:pathLst>
          </a:custGeom>
          <a:blipFill>
            <a:blip r:embed="rId2"/>
            <a:stretch>
              <a:fillRect l="-14081" t="0" r="-23617" b="0"/>
            </a:stretch>
          </a:blipFill>
        </p:spPr>
      </p:sp>
      <p:sp>
        <p:nvSpPr>
          <p:cNvPr name="Freeform 4" id="4"/>
          <p:cNvSpPr/>
          <p:nvPr/>
        </p:nvSpPr>
        <p:spPr>
          <a:xfrm flipH="false" flipV="false" rot="0">
            <a:off x="12962496" y="2803008"/>
            <a:ext cx="3729192" cy="6438973"/>
          </a:xfrm>
          <a:custGeom>
            <a:avLst/>
            <a:gdLst/>
            <a:ahLst/>
            <a:cxnLst/>
            <a:rect r="r" b="b" t="t" l="l"/>
            <a:pathLst>
              <a:path h="6438973" w="3729192">
                <a:moveTo>
                  <a:pt x="0" y="0"/>
                </a:moveTo>
                <a:lnTo>
                  <a:pt x="3729192" y="0"/>
                </a:lnTo>
                <a:lnTo>
                  <a:pt x="3729192" y="6438972"/>
                </a:lnTo>
                <a:lnTo>
                  <a:pt x="0" y="6438972"/>
                </a:lnTo>
                <a:lnTo>
                  <a:pt x="0" y="0"/>
                </a:lnTo>
                <a:close/>
              </a:path>
            </a:pathLst>
          </a:custGeom>
          <a:blipFill>
            <a:blip r:embed="rId2"/>
            <a:stretch>
              <a:fillRect l="-14081" t="0" r="-23617" b="0"/>
            </a:stretch>
          </a:blipFill>
        </p:spPr>
      </p:sp>
      <p:sp>
        <p:nvSpPr>
          <p:cNvPr name="Freeform 5" id="5"/>
          <p:cNvSpPr/>
          <p:nvPr/>
        </p:nvSpPr>
        <p:spPr>
          <a:xfrm flipH="false" flipV="false" rot="0">
            <a:off x="15272920" y="190500"/>
            <a:ext cx="3811094" cy="3277541"/>
          </a:xfrm>
          <a:custGeom>
            <a:avLst/>
            <a:gdLst/>
            <a:ahLst/>
            <a:cxnLst/>
            <a:rect r="r" b="b" t="t" l="l"/>
            <a:pathLst>
              <a:path h="3277541" w="3811094">
                <a:moveTo>
                  <a:pt x="0" y="0"/>
                </a:moveTo>
                <a:lnTo>
                  <a:pt x="3811094" y="0"/>
                </a:lnTo>
                <a:lnTo>
                  <a:pt x="3811094" y="3277541"/>
                </a:lnTo>
                <a:lnTo>
                  <a:pt x="0" y="32775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81999" y="8867403"/>
            <a:ext cx="5860004" cy="1033492"/>
          </a:xfrm>
          <a:custGeom>
            <a:avLst/>
            <a:gdLst/>
            <a:ahLst/>
            <a:cxnLst/>
            <a:rect r="r" b="b" t="t" l="l"/>
            <a:pathLst>
              <a:path h="1033492" w="5860004">
                <a:moveTo>
                  <a:pt x="0" y="0"/>
                </a:moveTo>
                <a:lnTo>
                  <a:pt x="5860004" y="0"/>
                </a:lnTo>
                <a:lnTo>
                  <a:pt x="5860004" y="1033492"/>
                </a:lnTo>
                <a:lnTo>
                  <a:pt x="0" y="10334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28700" y="1028700"/>
            <a:ext cx="3193151" cy="2177149"/>
          </a:xfrm>
          <a:custGeom>
            <a:avLst/>
            <a:gdLst/>
            <a:ahLst/>
            <a:cxnLst/>
            <a:rect r="r" b="b" t="t" l="l"/>
            <a:pathLst>
              <a:path h="2177149" w="3193151">
                <a:moveTo>
                  <a:pt x="0" y="0"/>
                </a:moveTo>
                <a:lnTo>
                  <a:pt x="3193151" y="0"/>
                </a:lnTo>
                <a:lnTo>
                  <a:pt x="3193151" y="2177149"/>
                </a:lnTo>
                <a:lnTo>
                  <a:pt x="0" y="21771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3474108" y="857250"/>
            <a:ext cx="11339784" cy="1390650"/>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000000"/>
                </a:solidFill>
                <a:latin typeface="Handyman"/>
              </a:rPr>
              <a:t>Plagiarism: Rewording</a:t>
            </a:r>
          </a:p>
        </p:txBody>
      </p:sp>
      <p:grpSp>
        <p:nvGrpSpPr>
          <p:cNvPr name="Group 9" id="9"/>
          <p:cNvGrpSpPr/>
          <p:nvPr/>
        </p:nvGrpSpPr>
        <p:grpSpPr>
          <a:xfrm rot="0">
            <a:off x="1737515" y="3840133"/>
            <a:ext cx="3179616" cy="5158979"/>
            <a:chOff x="0" y="0"/>
            <a:chExt cx="4239488" cy="6878639"/>
          </a:xfrm>
        </p:grpSpPr>
        <p:sp>
          <p:nvSpPr>
            <p:cNvPr name="TextBox 10" id="10"/>
            <p:cNvSpPr txBox="true"/>
            <p:nvPr/>
          </p:nvSpPr>
          <p:spPr>
            <a:xfrm rot="0">
              <a:off x="0" y="57150"/>
              <a:ext cx="4239488" cy="1292436"/>
            </a:xfrm>
            <a:prstGeom prst="rect">
              <a:avLst/>
            </a:prstGeom>
          </p:spPr>
          <p:txBody>
            <a:bodyPr anchor="t" rtlCol="false" tIns="0" lIns="0" bIns="0" rIns="0">
              <a:spAutoFit/>
            </a:bodyPr>
            <a:lstStyle/>
            <a:p>
              <a:pPr>
                <a:lnSpc>
                  <a:spcPts val="3279"/>
                </a:lnSpc>
              </a:pPr>
              <a:r>
                <a:rPr lang="en-US" sz="3999">
                  <a:solidFill>
                    <a:srgbClr val="000000"/>
                  </a:solidFill>
                  <a:latin typeface="Handyman"/>
                </a:rPr>
                <a:t>Paraphrasing Result</a:t>
              </a:r>
            </a:p>
          </p:txBody>
        </p:sp>
        <p:sp>
          <p:nvSpPr>
            <p:cNvPr name="TextBox 11" id="11"/>
            <p:cNvSpPr txBox="true"/>
            <p:nvPr/>
          </p:nvSpPr>
          <p:spPr>
            <a:xfrm rot="0">
              <a:off x="0" y="1511407"/>
              <a:ext cx="4239488" cy="5367232"/>
            </a:xfrm>
            <a:prstGeom prst="rect">
              <a:avLst/>
            </a:prstGeom>
          </p:spPr>
          <p:txBody>
            <a:bodyPr anchor="t" rtlCol="false" tIns="0" lIns="0" bIns="0" rIns="0">
              <a:spAutoFit/>
            </a:bodyPr>
            <a:lstStyle/>
            <a:p>
              <a:pPr>
                <a:lnSpc>
                  <a:spcPts val="3999"/>
                </a:lnSpc>
              </a:pPr>
              <a:r>
                <a:rPr lang="en-US" sz="3199">
                  <a:solidFill>
                    <a:srgbClr val="000000"/>
                  </a:solidFill>
                  <a:latin typeface="Canva Sans"/>
                </a:rPr>
                <a:t>The result of paraphrasing a paragraph may produce a paragraph of equal length, and that’s okay </a:t>
              </a:r>
            </a:p>
            <a:p>
              <a:pPr>
                <a:lnSpc>
                  <a:spcPts val="3999"/>
                </a:lnSpc>
              </a:pPr>
            </a:p>
          </p:txBody>
        </p:sp>
      </p:grpSp>
      <p:grpSp>
        <p:nvGrpSpPr>
          <p:cNvPr name="Group 12" id="12"/>
          <p:cNvGrpSpPr/>
          <p:nvPr/>
        </p:nvGrpSpPr>
        <p:grpSpPr>
          <a:xfrm rot="0">
            <a:off x="7624794" y="3840133"/>
            <a:ext cx="3179616" cy="4149329"/>
            <a:chOff x="0" y="0"/>
            <a:chExt cx="4239488" cy="5532439"/>
          </a:xfrm>
        </p:grpSpPr>
        <p:sp>
          <p:nvSpPr>
            <p:cNvPr name="TextBox 13" id="13"/>
            <p:cNvSpPr txBox="true"/>
            <p:nvPr/>
          </p:nvSpPr>
          <p:spPr>
            <a:xfrm rot="0">
              <a:off x="0" y="57150"/>
              <a:ext cx="4239488" cy="1292436"/>
            </a:xfrm>
            <a:prstGeom prst="rect">
              <a:avLst/>
            </a:prstGeom>
          </p:spPr>
          <p:txBody>
            <a:bodyPr anchor="t" rtlCol="false" tIns="0" lIns="0" bIns="0" rIns="0">
              <a:spAutoFit/>
            </a:bodyPr>
            <a:lstStyle/>
            <a:p>
              <a:pPr>
                <a:lnSpc>
                  <a:spcPts val="3279"/>
                </a:lnSpc>
              </a:pPr>
              <a:r>
                <a:rPr lang="en-US" sz="3999">
                  <a:solidFill>
                    <a:srgbClr val="000000"/>
                  </a:solidFill>
                  <a:latin typeface="Handyman"/>
                </a:rPr>
                <a:t>In Your Own Words</a:t>
              </a:r>
            </a:p>
          </p:txBody>
        </p:sp>
        <p:sp>
          <p:nvSpPr>
            <p:cNvPr name="TextBox 14" id="14"/>
            <p:cNvSpPr txBox="true"/>
            <p:nvPr/>
          </p:nvSpPr>
          <p:spPr>
            <a:xfrm rot="0">
              <a:off x="0" y="1511407"/>
              <a:ext cx="4239488" cy="4021032"/>
            </a:xfrm>
            <a:prstGeom prst="rect">
              <a:avLst/>
            </a:prstGeom>
          </p:spPr>
          <p:txBody>
            <a:bodyPr anchor="t" rtlCol="false" tIns="0" lIns="0" bIns="0" rIns="0">
              <a:spAutoFit/>
            </a:bodyPr>
            <a:lstStyle/>
            <a:p>
              <a:pPr>
                <a:lnSpc>
                  <a:spcPts val="3999"/>
                </a:lnSpc>
              </a:pPr>
              <a:r>
                <a:rPr lang="en-US" sz="3199">
                  <a:solidFill>
                    <a:srgbClr val="000000"/>
                  </a:solidFill>
                  <a:latin typeface="Canva Sans"/>
                </a:rPr>
                <a:t>What’s important is that the information is actually in your own words.</a:t>
              </a:r>
            </a:p>
          </p:txBody>
        </p:sp>
      </p:grpSp>
      <p:grpSp>
        <p:nvGrpSpPr>
          <p:cNvPr name="Group 15" id="15"/>
          <p:cNvGrpSpPr/>
          <p:nvPr/>
        </p:nvGrpSpPr>
        <p:grpSpPr>
          <a:xfrm rot="0">
            <a:off x="13237284" y="3840133"/>
            <a:ext cx="3179616" cy="5158979"/>
            <a:chOff x="0" y="0"/>
            <a:chExt cx="4239488" cy="6878639"/>
          </a:xfrm>
        </p:grpSpPr>
        <p:sp>
          <p:nvSpPr>
            <p:cNvPr name="TextBox 16" id="16"/>
            <p:cNvSpPr txBox="true"/>
            <p:nvPr/>
          </p:nvSpPr>
          <p:spPr>
            <a:xfrm rot="0">
              <a:off x="0" y="57150"/>
              <a:ext cx="4239488" cy="1292436"/>
            </a:xfrm>
            <a:prstGeom prst="rect">
              <a:avLst/>
            </a:prstGeom>
          </p:spPr>
          <p:txBody>
            <a:bodyPr anchor="t" rtlCol="false" tIns="0" lIns="0" bIns="0" rIns="0">
              <a:spAutoFit/>
            </a:bodyPr>
            <a:lstStyle/>
            <a:p>
              <a:pPr>
                <a:lnSpc>
                  <a:spcPts val="3279"/>
                </a:lnSpc>
              </a:pPr>
              <a:r>
                <a:rPr lang="en-US" sz="3999">
                  <a:solidFill>
                    <a:srgbClr val="000000"/>
                  </a:solidFill>
                  <a:latin typeface="Handyman"/>
                </a:rPr>
                <a:t>Give Authors Credit!</a:t>
              </a:r>
            </a:p>
          </p:txBody>
        </p:sp>
        <p:sp>
          <p:nvSpPr>
            <p:cNvPr name="TextBox 17" id="17"/>
            <p:cNvSpPr txBox="true"/>
            <p:nvPr/>
          </p:nvSpPr>
          <p:spPr>
            <a:xfrm rot="0">
              <a:off x="0" y="1511407"/>
              <a:ext cx="4239488" cy="5367232"/>
            </a:xfrm>
            <a:prstGeom prst="rect">
              <a:avLst/>
            </a:prstGeom>
          </p:spPr>
          <p:txBody>
            <a:bodyPr anchor="t" rtlCol="false" tIns="0" lIns="0" bIns="0" rIns="0">
              <a:spAutoFit/>
            </a:bodyPr>
            <a:lstStyle/>
            <a:p>
              <a:pPr>
                <a:lnSpc>
                  <a:spcPts val="3999"/>
                </a:lnSpc>
              </a:pPr>
              <a:r>
                <a:rPr lang="en-US" sz="3199">
                  <a:solidFill>
                    <a:srgbClr val="000000"/>
                  </a:solidFill>
                  <a:latin typeface="Canva Sans"/>
                </a:rPr>
                <a:t>Give authors  credit for their ideas in the text of your papers and in the Works Cited section of your paper.</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883978" y="2304448"/>
            <a:ext cx="12805352" cy="9181691"/>
          </a:xfrm>
          <a:prstGeom prst="rect">
            <a:avLst/>
          </a:prstGeom>
        </p:spPr>
        <p:txBody>
          <a:bodyPr anchor="t" rtlCol="false" tIns="0" lIns="0" bIns="0" rIns="0">
            <a:spAutoFit/>
          </a:bodyPr>
          <a:lstStyle/>
          <a:p>
            <a:pPr algn="ctr">
              <a:lnSpc>
                <a:spcPts val="4887"/>
              </a:lnSpc>
            </a:pPr>
            <a:r>
              <a:rPr lang="en-US" sz="3491">
                <a:solidFill>
                  <a:srgbClr val="000000"/>
                </a:solidFill>
                <a:latin typeface="Canva Sans Bold"/>
              </a:rPr>
              <a:t>ORIGINAL TEXT-- TOO LONG TO QUOTE</a:t>
            </a:r>
          </a:p>
          <a:p>
            <a:pPr>
              <a:lnSpc>
                <a:spcPts val="4887"/>
              </a:lnSpc>
            </a:pPr>
            <a:r>
              <a:rPr lang="en-US" sz="3491">
                <a:solidFill>
                  <a:srgbClr val="000000"/>
                </a:solidFill>
                <a:latin typeface="Canva Sans"/>
              </a:rPr>
              <a:t>Children are totally insensitive to their parents' shyness; it is the rare child who labels a parent shy [...] This is understandable, since parents are in positions of control and authority in their homes and may not reveal their shy side to their children. Also, since shyness is viewed as undesirable by many children, it may be threatening to think of parents in these terms. At this young age, the parent is still idealized as all-knowing and all-powerful - - not dumb, ugly, or weak.</a:t>
            </a:r>
          </a:p>
          <a:p>
            <a:pPr>
              <a:lnSpc>
                <a:spcPts val="4887"/>
              </a:lnSpc>
            </a:pPr>
          </a:p>
          <a:p>
            <a:pPr>
              <a:lnSpc>
                <a:spcPts val="4887"/>
              </a:lnSpc>
            </a:pPr>
            <a:r>
              <a:rPr lang="en-US" sz="3491">
                <a:solidFill>
                  <a:srgbClr val="000000"/>
                </a:solidFill>
                <a:latin typeface="Canva Sans"/>
              </a:rPr>
              <a:t>Zimbardo, Philip G. </a:t>
            </a:r>
            <a:r>
              <a:rPr lang="en-US" sz="3491">
                <a:solidFill>
                  <a:srgbClr val="000000"/>
                </a:solidFill>
                <a:latin typeface="Canva Sans Italics"/>
              </a:rPr>
              <a:t>Shyness: What It Is, What to Do About It</a:t>
            </a:r>
            <a:r>
              <a:rPr lang="en-US" sz="3491">
                <a:solidFill>
                  <a:srgbClr val="000000"/>
                </a:solidFill>
                <a:latin typeface="Canva Sans"/>
              </a:rPr>
              <a:t>. Perseus Books, 1977.</a:t>
            </a:r>
          </a:p>
          <a:p>
            <a:pPr>
              <a:lnSpc>
                <a:spcPts val="4607"/>
              </a:lnSpc>
            </a:pPr>
          </a:p>
          <a:p>
            <a:pPr algn="ctr">
              <a:lnSpc>
                <a:spcPts val="4607"/>
              </a:lnSpc>
            </a:pPr>
          </a:p>
        </p:txBody>
      </p:sp>
      <p:sp>
        <p:nvSpPr>
          <p:cNvPr name="Freeform 7" id="7"/>
          <p:cNvSpPr/>
          <p:nvPr/>
        </p:nvSpPr>
        <p:spPr>
          <a:xfrm flipH="false" flipV="false" rot="0">
            <a:off x="138356" y="497180"/>
            <a:ext cx="2437807" cy="3105487"/>
          </a:xfrm>
          <a:custGeom>
            <a:avLst/>
            <a:gdLst/>
            <a:ahLst/>
            <a:cxnLst/>
            <a:rect r="r" b="b" t="t" l="l"/>
            <a:pathLst>
              <a:path h="3105487" w="2437807">
                <a:moveTo>
                  <a:pt x="0" y="0"/>
                </a:moveTo>
                <a:lnTo>
                  <a:pt x="2437807" y="0"/>
                </a:lnTo>
                <a:lnTo>
                  <a:pt x="2437807" y="3105487"/>
                </a:lnTo>
                <a:lnTo>
                  <a:pt x="0" y="310548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6046359" y="-128397"/>
            <a:ext cx="7260645"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Paraphrasing: Rewording</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2684872" y="1369999"/>
            <a:ext cx="12038512" cy="8712873"/>
          </a:xfrm>
          <a:custGeom>
            <a:avLst/>
            <a:gdLst/>
            <a:ahLst/>
            <a:cxnLst/>
            <a:rect r="r" b="b" t="t" l="l"/>
            <a:pathLst>
              <a:path h="8712873" w="12038512">
                <a:moveTo>
                  <a:pt x="0" y="0"/>
                </a:moveTo>
                <a:lnTo>
                  <a:pt x="12038512" y="0"/>
                </a:lnTo>
                <a:lnTo>
                  <a:pt x="12038512" y="8712873"/>
                </a:lnTo>
                <a:lnTo>
                  <a:pt x="0" y="871287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389103" y="2458147"/>
            <a:ext cx="10630051" cy="6682049"/>
          </a:xfrm>
          <a:prstGeom prst="rect">
            <a:avLst/>
          </a:prstGeom>
        </p:spPr>
        <p:txBody>
          <a:bodyPr anchor="t" rtlCol="false" tIns="0" lIns="0" bIns="0" rIns="0">
            <a:spAutoFit/>
          </a:bodyPr>
          <a:lstStyle/>
          <a:p>
            <a:pPr algn="ctr">
              <a:lnSpc>
                <a:spcPts val="4063"/>
              </a:lnSpc>
            </a:pPr>
            <a:r>
              <a:rPr lang="en-US" sz="2902">
                <a:solidFill>
                  <a:srgbClr val="000000"/>
                </a:solidFill>
                <a:latin typeface="Canva Sans Bold"/>
              </a:rPr>
              <a:t>REWORDED/PARAPHRASE</a:t>
            </a:r>
          </a:p>
          <a:p>
            <a:pPr>
              <a:lnSpc>
                <a:spcPts val="3783"/>
              </a:lnSpc>
            </a:pPr>
          </a:p>
          <a:p>
            <a:pPr>
              <a:lnSpc>
                <a:spcPts val="3783"/>
              </a:lnSpc>
            </a:pPr>
            <a:r>
              <a:rPr lang="en-US" sz="2702">
                <a:solidFill>
                  <a:srgbClr val="000000"/>
                </a:solidFill>
                <a:latin typeface="Canva Sans"/>
              </a:rPr>
              <a:t>A parent’s shyness is not often perceived by a child, and rarely would a child describe a parent as being shy. Because parents are authority figures in the home, that shyness may not manifest, nor may the parent behave bashfully in front of the child. Moreover, shyness is often valued in a negative fashion by children, so to think of a parent in this fashion can be unsettling to the child. The child idolizes the parent at this stage of development.</a:t>
            </a:r>
          </a:p>
          <a:p>
            <a:pPr>
              <a:lnSpc>
                <a:spcPts val="3783"/>
              </a:lnSpc>
            </a:pPr>
          </a:p>
          <a:p>
            <a:pPr>
              <a:lnSpc>
                <a:spcPts val="3783"/>
              </a:lnSpc>
            </a:pPr>
            <a:r>
              <a:rPr lang="en-US" sz="2702">
                <a:solidFill>
                  <a:srgbClr val="000000"/>
                </a:solidFill>
                <a:latin typeface="Canva Sans"/>
              </a:rPr>
              <a:t>Zimbardo, Philip G. </a:t>
            </a:r>
            <a:r>
              <a:rPr lang="en-US" sz="2702">
                <a:solidFill>
                  <a:srgbClr val="000000"/>
                </a:solidFill>
                <a:latin typeface="Canva Sans Italics"/>
              </a:rPr>
              <a:t>Shyness: What It Is, What to Do About It</a:t>
            </a:r>
            <a:r>
              <a:rPr lang="en-US" sz="2702">
                <a:solidFill>
                  <a:srgbClr val="000000"/>
                </a:solidFill>
                <a:latin typeface="Canva Sans"/>
              </a:rPr>
              <a:t>. Perseus Books, 1977.</a:t>
            </a:r>
          </a:p>
          <a:p>
            <a:pPr algn="just">
              <a:lnSpc>
                <a:spcPts val="3783"/>
              </a:lnSpc>
            </a:pPr>
          </a:p>
        </p:txBody>
      </p:sp>
      <p:sp>
        <p:nvSpPr>
          <p:cNvPr name="Freeform 4" id="4"/>
          <p:cNvSpPr/>
          <p:nvPr/>
        </p:nvSpPr>
        <p:spPr>
          <a:xfrm flipH="false" flipV="false" rot="0">
            <a:off x="14290998" y="3897664"/>
            <a:ext cx="3765042" cy="4114800"/>
          </a:xfrm>
          <a:custGeom>
            <a:avLst/>
            <a:gdLst/>
            <a:ahLst/>
            <a:cxnLst/>
            <a:rect r="r" b="b" t="t" l="l"/>
            <a:pathLst>
              <a:path h="4114800" w="3765042">
                <a:moveTo>
                  <a:pt x="0" y="0"/>
                </a:moveTo>
                <a:lnTo>
                  <a:pt x="3765042" y="0"/>
                </a:lnTo>
                <a:lnTo>
                  <a:pt x="376504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04900" y="5143500"/>
            <a:ext cx="2041970" cy="4114800"/>
          </a:xfrm>
          <a:custGeom>
            <a:avLst/>
            <a:gdLst/>
            <a:ahLst/>
            <a:cxnLst/>
            <a:rect r="r" b="b" t="t" l="l"/>
            <a:pathLst>
              <a:path h="4114800" w="2041970">
                <a:moveTo>
                  <a:pt x="0" y="0"/>
                </a:moveTo>
                <a:lnTo>
                  <a:pt x="2041969" y="0"/>
                </a:lnTo>
                <a:lnTo>
                  <a:pt x="20419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11747" y="40005"/>
            <a:ext cx="13544730" cy="1747533"/>
          </a:xfrm>
          <a:prstGeom prst="rect">
            <a:avLst/>
          </a:prstGeom>
        </p:spPr>
        <p:txBody>
          <a:bodyPr anchor="t" rtlCol="false" tIns="0" lIns="0" bIns="0" rIns="0">
            <a:spAutoFit/>
          </a:bodyPr>
          <a:lstStyle/>
          <a:p>
            <a:pPr algn="ctr">
              <a:lnSpc>
                <a:spcPts val="12879"/>
              </a:lnSpc>
            </a:pPr>
            <a:r>
              <a:rPr lang="en-US" sz="9199">
                <a:solidFill>
                  <a:srgbClr val="000000"/>
                </a:solidFill>
                <a:latin typeface="Handyman"/>
              </a:rPr>
              <a:t>Paraphrasing: Rewording</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277047" y="6874801"/>
            <a:ext cx="5101398" cy="3239388"/>
          </a:xfrm>
          <a:custGeom>
            <a:avLst/>
            <a:gdLst/>
            <a:ahLst/>
            <a:cxnLst/>
            <a:rect r="r" b="b" t="t" l="l"/>
            <a:pathLst>
              <a:path h="3239388" w="5101398">
                <a:moveTo>
                  <a:pt x="0" y="0"/>
                </a:moveTo>
                <a:lnTo>
                  <a:pt x="5101398" y="0"/>
                </a:lnTo>
                <a:lnTo>
                  <a:pt x="5101398" y="3239387"/>
                </a:lnTo>
                <a:lnTo>
                  <a:pt x="0" y="32393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11990870" y="6874801"/>
            <a:ext cx="5101398" cy="3239388"/>
          </a:xfrm>
          <a:custGeom>
            <a:avLst/>
            <a:gdLst/>
            <a:ahLst/>
            <a:cxnLst/>
            <a:rect r="r" b="b" t="t" l="l"/>
            <a:pathLst>
              <a:path h="3239388" w="5101398">
                <a:moveTo>
                  <a:pt x="0" y="0"/>
                </a:moveTo>
                <a:lnTo>
                  <a:pt x="5101398" y="0"/>
                </a:lnTo>
                <a:lnTo>
                  <a:pt x="5101398" y="3239387"/>
                </a:lnTo>
                <a:lnTo>
                  <a:pt x="0" y="32393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0" y="2093886"/>
            <a:ext cx="18288000" cy="4780915"/>
          </a:xfrm>
          <a:prstGeom prst="rect">
            <a:avLst/>
          </a:prstGeom>
        </p:spPr>
        <p:txBody>
          <a:bodyPr anchor="t" rtlCol="false" tIns="0" lIns="0" bIns="0" rIns="0">
            <a:spAutoFit/>
          </a:bodyPr>
          <a:lstStyle/>
          <a:p>
            <a:pPr marL="734059" indent="-367030" lvl="1">
              <a:lnSpc>
                <a:spcPts val="4759"/>
              </a:lnSpc>
              <a:buFont typeface="Arial"/>
              <a:buChar char="•"/>
            </a:pPr>
            <a:r>
              <a:rPr lang="en-US" sz="3399">
                <a:solidFill>
                  <a:srgbClr val="FFFFFF"/>
                </a:solidFill>
                <a:latin typeface="Canva Sans"/>
              </a:rPr>
              <a:t>Both of these methods of using resources in your writing have </a:t>
            </a:r>
            <a:r>
              <a:rPr lang="en-US" sz="3399">
                <a:solidFill>
                  <a:srgbClr val="FDB913"/>
                </a:solidFill>
                <a:latin typeface="Canva Sans"/>
              </a:rPr>
              <a:t>many benefits </a:t>
            </a:r>
            <a:r>
              <a:rPr lang="en-US" sz="3399">
                <a:solidFill>
                  <a:srgbClr val="FFFFFF"/>
                </a:solidFill>
                <a:latin typeface="Canva Sans"/>
              </a:rPr>
              <a:t>– so how do you decide </a:t>
            </a:r>
            <a:r>
              <a:rPr lang="en-US" sz="3399">
                <a:solidFill>
                  <a:srgbClr val="FDB913"/>
                </a:solidFill>
                <a:latin typeface="Canva Sans"/>
              </a:rPr>
              <a:t>when to use which</a:t>
            </a:r>
            <a:r>
              <a:rPr lang="en-US" sz="3399">
                <a:solidFill>
                  <a:srgbClr val="FFFFFF"/>
                </a:solidFill>
                <a:latin typeface="Canva Sans"/>
              </a:rPr>
              <a:t>?</a:t>
            </a:r>
          </a:p>
          <a:p>
            <a:pPr>
              <a:lnSpc>
                <a:spcPts val="4759"/>
              </a:lnSpc>
            </a:pPr>
          </a:p>
          <a:p>
            <a:pPr marL="734059" indent="-367030" lvl="1">
              <a:lnSpc>
                <a:spcPts val="4759"/>
              </a:lnSpc>
              <a:buFont typeface="Arial"/>
              <a:buChar char="•"/>
            </a:pPr>
            <a:r>
              <a:rPr lang="en-US" sz="3399">
                <a:solidFill>
                  <a:srgbClr val="FFFFFF"/>
                </a:solidFill>
                <a:latin typeface="Canva Sans"/>
              </a:rPr>
              <a:t>Remember: quoting is usually </a:t>
            </a:r>
            <a:r>
              <a:rPr lang="en-US" sz="3399">
                <a:solidFill>
                  <a:srgbClr val="FF3131"/>
                </a:solidFill>
                <a:latin typeface="Canva Sans"/>
              </a:rPr>
              <a:t>high impact</a:t>
            </a:r>
            <a:r>
              <a:rPr lang="en-US" sz="3399">
                <a:solidFill>
                  <a:srgbClr val="FFFFFF"/>
                </a:solidFill>
                <a:latin typeface="Canva Sans"/>
              </a:rPr>
              <a:t> – it’s good for </a:t>
            </a:r>
            <a:r>
              <a:rPr lang="en-US" sz="3399">
                <a:solidFill>
                  <a:srgbClr val="FF3131"/>
                </a:solidFill>
                <a:latin typeface="Canva Sans Italics"/>
              </a:rPr>
              <a:t>emphasis</a:t>
            </a:r>
            <a:r>
              <a:rPr lang="en-US" sz="3399">
                <a:solidFill>
                  <a:srgbClr val="FFFFFF"/>
                </a:solidFill>
                <a:latin typeface="Canva Sans"/>
              </a:rPr>
              <a:t>, when you think taking the words out of the horse’s mouth is the </a:t>
            </a:r>
            <a:r>
              <a:rPr lang="en-US" sz="3399">
                <a:solidFill>
                  <a:srgbClr val="FF3131"/>
                </a:solidFill>
                <a:latin typeface="Canva Sans"/>
              </a:rPr>
              <a:t>best means</a:t>
            </a:r>
            <a:r>
              <a:rPr lang="en-US" sz="3399">
                <a:solidFill>
                  <a:srgbClr val="FFFFFF"/>
                </a:solidFill>
                <a:latin typeface="Canva Sans"/>
              </a:rPr>
              <a:t> of persuasion.</a:t>
            </a:r>
          </a:p>
          <a:p>
            <a:pPr>
              <a:lnSpc>
                <a:spcPts val="4759"/>
              </a:lnSpc>
            </a:pPr>
          </a:p>
          <a:p>
            <a:pPr marL="734059" indent="-367030" lvl="1">
              <a:lnSpc>
                <a:spcPts val="4759"/>
              </a:lnSpc>
              <a:buFont typeface="Arial"/>
              <a:buChar char="•"/>
            </a:pPr>
            <a:r>
              <a:rPr lang="en-US" sz="3399">
                <a:solidFill>
                  <a:srgbClr val="FFFFFF"/>
                </a:solidFill>
                <a:latin typeface="Canva Sans"/>
              </a:rPr>
              <a:t>Quoting is like a </a:t>
            </a:r>
            <a:r>
              <a:rPr lang="en-US" sz="3399">
                <a:solidFill>
                  <a:srgbClr val="FF914D"/>
                </a:solidFill>
                <a:latin typeface="Canva Sans"/>
              </a:rPr>
              <a:t>punch</a:t>
            </a:r>
            <a:r>
              <a:rPr lang="en-US" sz="3399">
                <a:solidFill>
                  <a:srgbClr val="FFFFFF"/>
                </a:solidFill>
                <a:latin typeface="Canva Sans"/>
              </a:rPr>
              <a:t>: your opponent </a:t>
            </a:r>
            <a:r>
              <a:rPr lang="en-US" sz="3399">
                <a:solidFill>
                  <a:srgbClr val="FF914D"/>
                </a:solidFill>
                <a:latin typeface="Canva Sans"/>
              </a:rPr>
              <a:t>CANNOT</a:t>
            </a:r>
            <a:r>
              <a:rPr lang="en-US" sz="3399">
                <a:solidFill>
                  <a:srgbClr val="FFFFFF"/>
                </a:solidFill>
                <a:latin typeface="Canva Sans"/>
              </a:rPr>
              <a:t> ignore it!</a:t>
            </a:r>
          </a:p>
          <a:p>
            <a:pPr algn="ctr">
              <a:lnSpc>
                <a:spcPts val="4759"/>
              </a:lnSpc>
            </a:pPr>
          </a:p>
        </p:txBody>
      </p:sp>
      <p:sp>
        <p:nvSpPr>
          <p:cNvPr name="Freeform 5" id="5"/>
          <p:cNvSpPr/>
          <p:nvPr/>
        </p:nvSpPr>
        <p:spPr>
          <a:xfrm flipH="false" flipV="false" rot="0">
            <a:off x="6716291" y="7013475"/>
            <a:ext cx="4936733" cy="2962040"/>
          </a:xfrm>
          <a:custGeom>
            <a:avLst/>
            <a:gdLst/>
            <a:ahLst/>
            <a:cxnLst/>
            <a:rect r="r" b="b" t="t" l="l"/>
            <a:pathLst>
              <a:path h="2962040" w="4936733">
                <a:moveTo>
                  <a:pt x="0" y="0"/>
                </a:moveTo>
                <a:lnTo>
                  <a:pt x="4936733" y="0"/>
                </a:lnTo>
                <a:lnTo>
                  <a:pt x="4936733" y="2962039"/>
                </a:lnTo>
                <a:lnTo>
                  <a:pt x="0" y="29620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291852" y="1859"/>
            <a:ext cx="17704296" cy="1342394"/>
          </a:xfrm>
          <a:prstGeom prst="rect">
            <a:avLst/>
          </a:prstGeom>
        </p:spPr>
        <p:txBody>
          <a:bodyPr anchor="t" rtlCol="false" tIns="0" lIns="0" bIns="0" rIns="0">
            <a:spAutoFit/>
          </a:bodyPr>
          <a:lstStyle/>
          <a:p>
            <a:pPr algn="ctr">
              <a:lnSpc>
                <a:spcPts val="11059"/>
              </a:lnSpc>
            </a:pPr>
            <a:r>
              <a:rPr lang="en-US" sz="7899">
                <a:solidFill>
                  <a:srgbClr val="FFFFFF"/>
                </a:solidFill>
                <a:latin typeface="Canva Sans"/>
              </a:rPr>
              <a:t>Quoting versus Paraphrasing: When?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219691" y="2057400"/>
            <a:ext cx="13848619" cy="8229600"/>
          </a:xfrm>
          <a:custGeom>
            <a:avLst/>
            <a:gdLst/>
            <a:ahLst/>
            <a:cxnLst/>
            <a:rect r="r" b="b" t="t" l="l"/>
            <a:pathLst>
              <a:path h="8229600" w="13848619">
                <a:moveTo>
                  <a:pt x="0" y="0"/>
                </a:moveTo>
                <a:lnTo>
                  <a:pt x="13848618" y="0"/>
                </a:lnTo>
                <a:lnTo>
                  <a:pt x="13848618" y="8229600"/>
                </a:lnTo>
                <a:lnTo>
                  <a:pt x="0" y="8229600"/>
                </a:lnTo>
                <a:lnTo>
                  <a:pt x="0" y="0"/>
                </a:lnTo>
                <a:close/>
              </a:path>
            </a:pathLst>
          </a:custGeom>
          <a:blipFill>
            <a:blip r:embed="rId4"/>
            <a:stretch>
              <a:fillRect l="0" t="-12999" r="0" b="-12999"/>
            </a:stretch>
          </a:blipFill>
        </p:spPr>
      </p:sp>
      <p:sp>
        <p:nvSpPr>
          <p:cNvPr name="Freeform 4" id="4"/>
          <p:cNvSpPr/>
          <p:nvPr/>
        </p:nvSpPr>
        <p:spPr>
          <a:xfrm flipH="false" flipV="false" rot="1056128">
            <a:off x="14835994" y="1286849"/>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0" y="4123371"/>
            <a:ext cx="2134552" cy="4114800"/>
          </a:xfrm>
          <a:custGeom>
            <a:avLst/>
            <a:gdLst/>
            <a:ahLst/>
            <a:cxnLst/>
            <a:rect r="r" b="b" t="t" l="l"/>
            <a:pathLst>
              <a:path h="4114800" w="2134552">
                <a:moveTo>
                  <a:pt x="0" y="0"/>
                </a:moveTo>
                <a:lnTo>
                  <a:pt x="2134552" y="0"/>
                </a:lnTo>
                <a:lnTo>
                  <a:pt x="21345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345572" y="2313295"/>
            <a:ext cx="13565070" cy="8777555"/>
          </a:xfrm>
          <a:prstGeom prst="rect">
            <a:avLst/>
          </a:prstGeom>
        </p:spPr>
        <p:txBody>
          <a:bodyPr anchor="t" rtlCol="false" tIns="0" lIns="0" bIns="0" rIns="0">
            <a:spAutoFit/>
          </a:bodyPr>
          <a:lstStyle/>
          <a:p>
            <a:pPr>
              <a:lnSpc>
                <a:spcPts val="4972"/>
              </a:lnSpc>
            </a:pPr>
          </a:p>
          <a:p>
            <a:pPr marL="766867" indent="-383434" lvl="1">
              <a:lnSpc>
                <a:spcPts val="4972"/>
              </a:lnSpc>
              <a:buFont typeface="Arial"/>
              <a:buChar char="•"/>
            </a:pPr>
            <a:r>
              <a:rPr lang="en-US" sz="3551">
                <a:solidFill>
                  <a:srgbClr val="000000"/>
                </a:solidFill>
                <a:latin typeface="Canva Sans"/>
              </a:rPr>
              <a:t>Paraphrasing is better for </a:t>
            </a:r>
            <a:r>
              <a:rPr lang="en-US" sz="3551">
                <a:solidFill>
                  <a:srgbClr val="FF914D"/>
                </a:solidFill>
                <a:latin typeface="Canva Sans"/>
              </a:rPr>
              <a:t>condensing a lot of information</a:t>
            </a:r>
            <a:r>
              <a:rPr lang="en-US" sz="3551">
                <a:solidFill>
                  <a:srgbClr val="000000"/>
                </a:solidFill>
                <a:latin typeface="Canva Sans"/>
              </a:rPr>
              <a:t> into a more manageable amount (like we saw in the summary example).</a:t>
            </a:r>
          </a:p>
          <a:p>
            <a:pPr>
              <a:lnSpc>
                <a:spcPts val="4972"/>
              </a:lnSpc>
            </a:pPr>
          </a:p>
          <a:p>
            <a:pPr marL="766867" indent="-383434" lvl="1">
              <a:lnSpc>
                <a:spcPts val="4972"/>
              </a:lnSpc>
              <a:buFont typeface="Arial"/>
              <a:buChar char="•"/>
            </a:pPr>
            <a:r>
              <a:rPr lang="en-US" sz="3551">
                <a:solidFill>
                  <a:srgbClr val="000000"/>
                </a:solidFill>
                <a:latin typeface="Canva Sans"/>
              </a:rPr>
              <a:t>It’s also very useful </a:t>
            </a:r>
            <a:r>
              <a:rPr lang="en-US" sz="3551">
                <a:solidFill>
                  <a:srgbClr val="85BF2A"/>
                </a:solidFill>
                <a:latin typeface="Canva Sans"/>
              </a:rPr>
              <a:t>when the information is very technical or the author’s style is very dry and inaccessible</a:t>
            </a:r>
            <a:r>
              <a:rPr lang="en-US" sz="3551">
                <a:solidFill>
                  <a:srgbClr val="000000"/>
                </a:solidFill>
                <a:latin typeface="Canva Sans"/>
              </a:rPr>
              <a:t> – you can make the info more easy to consume for your audience.</a:t>
            </a:r>
          </a:p>
          <a:p>
            <a:pPr>
              <a:lnSpc>
                <a:spcPts val="4972"/>
              </a:lnSpc>
            </a:pPr>
          </a:p>
          <a:p>
            <a:pPr marL="766867" indent="-383434" lvl="1">
              <a:lnSpc>
                <a:spcPts val="4972"/>
              </a:lnSpc>
              <a:buFont typeface="Arial"/>
              <a:buChar char="•"/>
            </a:pPr>
            <a:r>
              <a:rPr lang="en-US" sz="3551">
                <a:solidFill>
                  <a:srgbClr val="000000"/>
                </a:solidFill>
                <a:latin typeface="Canva Sans"/>
              </a:rPr>
              <a:t>You can also</a:t>
            </a:r>
            <a:r>
              <a:rPr lang="en-US" sz="3551">
                <a:solidFill>
                  <a:srgbClr val="FF3131"/>
                </a:solidFill>
                <a:latin typeface="Canva Sans"/>
              </a:rPr>
              <a:t> combine authors’ ideas that are similar</a:t>
            </a:r>
            <a:r>
              <a:rPr lang="en-US" sz="3551">
                <a:solidFill>
                  <a:srgbClr val="000000"/>
                </a:solidFill>
                <a:latin typeface="Canva Sans"/>
              </a:rPr>
              <a:t> into one passage through paraphrasing.</a:t>
            </a:r>
          </a:p>
          <a:p>
            <a:pPr>
              <a:lnSpc>
                <a:spcPts val="4972"/>
              </a:lnSpc>
            </a:pPr>
          </a:p>
          <a:p>
            <a:pPr>
              <a:lnSpc>
                <a:spcPts val="4972"/>
              </a:lnSpc>
            </a:pPr>
          </a:p>
          <a:p>
            <a:pPr>
              <a:lnSpc>
                <a:spcPts val="4972"/>
              </a:lnSpc>
            </a:pPr>
          </a:p>
        </p:txBody>
      </p:sp>
      <p:sp>
        <p:nvSpPr>
          <p:cNvPr name="TextBox 7" id="7"/>
          <p:cNvSpPr txBox="true"/>
          <p:nvPr/>
        </p:nvSpPr>
        <p:spPr>
          <a:xfrm rot="0">
            <a:off x="293266" y="12261"/>
            <a:ext cx="17701468" cy="1651637"/>
          </a:xfrm>
          <a:prstGeom prst="rect">
            <a:avLst/>
          </a:prstGeom>
        </p:spPr>
        <p:txBody>
          <a:bodyPr anchor="t" rtlCol="false" tIns="0" lIns="0" bIns="0" rIns="0">
            <a:spAutoFit/>
          </a:bodyPr>
          <a:lstStyle/>
          <a:p>
            <a:pPr algn="ctr">
              <a:lnSpc>
                <a:spcPts val="13439"/>
              </a:lnSpc>
            </a:pPr>
            <a:r>
              <a:rPr lang="en-US" sz="9599">
                <a:solidFill>
                  <a:srgbClr val="000000"/>
                </a:solidFill>
                <a:latin typeface="HandMade Bold"/>
              </a:rPr>
              <a:t>Quoting versus Paraphrasing: When?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10389676">
            <a:off x="-3419152" y="6172200"/>
            <a:ext cx="8895703" cy="8229600"/>
          </a:xfrm>
          <a:custGeom>
            <a:avLst/>
            <a:gdLst/>
            <a:ahLst/>
            <a:cxnLst/>
            <a:rect r="r" b="b" t="t" l="l"/>
            <a:pathLst>
              <a:path h="8229600" w="8895703">
                <a:moveTo>
                  <a:pt x="0" y="0"/>
                </a:moveTo>
                <a:lnTo>
                  <a:pt x="8895704" y="0"/>
                </a:lnTo>
                <a:lnTo>
                  <a:pt x="8895704"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154097" y="1903093"/>
            <a:ext cx="15979806" cy="8229600"/>
          </a:xfrm>
          <a:custGeom>
            <a:avLst/>
            <a:gdLst/>
            <a:ahLst/>
            <a:cxnLst/>
            <a:rect r="r" b="b" t="t" l="l"/>
            <a:pathLst>
              <a:path h="8229600" w="15979806">
                <a:moveTo>
                  <a:pt x="0" y="0"/>
                </a:moveTo>
                <a:lnTo>
                  <a:pt x="15979806" y="0"/>
                </a:lnTo>
                <a:lnTo>
                  <a:pt x="15979806"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636887" y="655162"/>
            <a:ext cx="6286121" cy="1924067"/>
          </a:xfrm>
          <a:custGeom>
            <a:avLst/>
            <a:gdLst/>
            <a:ahLst/>
            <a:cxnLst/>
            <a:rect r="r" b="b" t="t" l="l"/>
            <a:pathLst>
              <a:path h="1924067" w="6286121">
                <a:moveTo>
                  <a:pt x="0" y="0"/>
                </a:moveTo>
                <a:lnTo>
                  <a:pt x="6286121" y="0"/>
                </a:lnTo>
                <a:lnTo>
                  <a:pt x="6286121" y="1924067"/>
                </a:lnTo>
                <a:lnTo>
                  <a:pt x="0" y="19240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84709">
            <a:off x="15520972" y="7469854"/>
            <a:ext cx="2164714" cy="2368277"/>
          </a:xfrm>
          <a:custGeom>
            <a:avLst/>
            <a:gdLst/>
            <a:ahLst/>
            <a:cxnLst/>
            <a:rect r="r" b="b" t="t" l="l"/>
            <a:pathLst>
              <a:path h="2368277" w="2164714">
                <a:moveTo>
                  <a:pt x="0" y="0"/>
                </a:moveTo>
                <a:lnTo>
                  <a:pt x="2164714" y="0"/>
                </a:lnTo>
                <a:lnTo>
                  <a:pt x="2164714" y="2368276"/>
                </a:lnTo>
                <a:lnTo>
                  <a:pt x="0" y="23682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504293" y="2085267"/>
            <a:ext cx="2732421" cy="1564932"/>
          </a:xfrm>
          <a:custGeom>
            <a:avLst/>
            <a:gdLst/>
            <a:ahLst/>
            <a:cxnLst/>
            <a:rect r="r" b="b" t="t" l="l"/>
            <a:pathLst>
              <a:path h="1564932" w="2732421">
                <a:moveTo>
                  <a:pt x="0" y="0"/>
                </a:moveTo>
                <a:lnTo>
                  <a:pt x="2732421" y="0"/>
                </a:lnTo>
                <a:lnTo>
                  <a:pt x="2732421" y="1564932"/>
                </a:lnTo>
                <a:lnTo>
                  <a:pt x="0" y="15649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2506173" y="3807014"/>
            <a:ext cx="5743980" cy="2788564"/>
            <a:chOff x="0" y="0"/>
            <a:chExt cx="7658640" cy="3718085"/>
          </a:xfrm>
        </p:grpSpPr>
        <p:sp>
          <p:nvSpPr>
            <p:cNvPr name="TextBox 8" id="8"/>
            <p:cNvSpPr txBox="true"/>
            <p:nvPr/>
          </p:nvSpPr>
          <p:spPr>
            <a:xfrm rot="0">
              <a:off x="0" y="76200"/>
              <a:ext cx="7658640" cy="1553464"/>
            </a:xfrm>
            <a:prstGeom prst="rect">
              <a:avLst/>
            </a:prstGeom>
          </p:spPr>
          <p:txBody>
            <a:bodyPr anchor="t" rtlCol="false" tIns="0" lIns="0" bIns="0" rIns="0">
              <a:spAutoFit/>
            </a:bodyPr>
            <a:lstStyle/>
            <a:p>
              <a:pPr>
                <a:lnSpc>
                  <a:spcPts val="3936"/>
                </a:lnSpc>
              </a:pPr>
              <a:r>
                <a:rPr lang="en-US" sz="4800">
                  <a:solidFill>
                    <a:srgbClr val="000000"/>
                  </a:solidFill>
                  <a:latin typeface="Handyman"/>
                </a:rPr>
                <a:t>Zimbardo writes:</a:t>
              </a:r>
            </a:p>
            <a:p>
              <a:pPr>
                <a:lnSpc>
                  <a:spcPts val="3936"/>
                </a:lnSpc>
              </a:pPr>
            </a:p>
          </p:txBody>
        </p:sp>
        <p:sp>
          <p:nvSpPr>
            <p:cNvPr name="TextBox 9" id="9"/>
            <p:cNvSpPr txBox="true"/>
            <p:nvPr/>
          </p:nvSpPr>
          <p:spPr>
            <a:xfrm rot="0">
              <a:off x="0" y="1828960"/>
              <a:ext cx="7658640" cy="1889125"/>
            </a:xfrm>
            <a:prstGeom prst="rect">
              <a:avLst/>
            </a:prstGeom>
          </p:spPr>
          <p:txBody>
            <a:bodyPr anchor="t" rtlCol="false" tIns="0" lIns="0" bIns="0" rIns="0">
              <a:spAutoFit/>
            </a:bodyPr>
            <a:lstStyle/>
            <a:p>
              <a:pPr>
                <a:lnSpc>
                  <a:spcPts val="3750"/>
                </a:lnSpc>
              </a:pPr>
              <a:r>
                <a:rPr lang="en-US" sz="3000">
                  <a:solidFill>
                    <a:srgbClr val="000000"/>
                  </a:solidFill>
                  <a:latin typeface="Canva Sans"/>
                </a:rPr>
                <a:t>Children are totally insensitive to their parents' shyness.</a:t>
              </a:r>
            </a:p>
            <a:p>
              <a:pPr>
                <a:lnSpc>
                  <a:spcPts val="3750"/>
                </a:lnSpc>
              </a:pPr>
            </a:p>
          </p:txBody>
        </p:sp>
      </p:grpSp>
      <p:grpSp>
        <p:nvGrpSpPr>
          <p:cNvPr name="Group 10" id="10"/>
          <p:cNvGrpSpPr/>
          <p:nvPr/>
        </p:nvGrpSpPr>
        <p:grpSpPr>
          <a:xfrm rot="0">
            <a:off x="9592175" y="3807014"/>
            <a:ext cx="5743980" cy="2788564"/>
            <a:chOff x="0" y="0"/>
            <a:chExt cx="7658640" cy="3718085"/>
          </a:xfrm>
        </p:grpSpPr>
        <p:sp>
          <p:nvSpPr>
            <p:cNvPr name="TextBox 11" id="11"/>
            <p:cNvSpPr txBox="true"/>
            <p:nvPr/>
          </p:nvSpPr>
          <p:spPr>
            <a:xfrm rot="0">
              <a:off x="0" y="76200"/>
              <a:ext cx="7658640" cy="1553464"/>
            </a:xfrm>
            <a:prstGeom prst="rect">
              <a:avLst/>
            </a:prstGeom>
          </p:spPr>
          <p:txBody>
            <a:bodyPr anchor="t" rtlCol="false" tIns="0" lIns="0" bIns="0" rIns="0">
              <a:spAutoFit/>
            </a:bodyPr>
            <a:lstStyle/>
            <a:p>
              <a:pPr>
                <a:lnSpc>
                  <a:spcPts val="3936"/>
                </a:lnSpc>
              </a:pPr>
              <a:r>
                <a:rPr lang="en-US" sz="4800">
                  <a:solidFill>
                    <a:srgbClr val="000000"/>
                  </a:solidFill>
                  <a:latin typeface="Handyman"/>
                </a:rPr>
                <a:t>Smith writes:</a:t>
              </a:r>
            </a:p>
            <a:p>
              <a:pPr>
                <a:lnSpc>
                  <a:spcPts val="3936"/>
                </a:lnSpc>
              </a:pPr>
            </a:p>
          </p:txBody>
        </p:sp>
        <p:sp>
          <p:nvSpPr>
            <p:cNvPr name="TextBox 12" id="12"/>
            <p:cNvSpPr txBox="true"/>
            <p:nvPr/>
          </p:nvSpPr>
          <p:spPr>
            <a:xfrm rot="0">
              <a:off x="0" y="1828960"/>
              <a:ext cx="7658640" cy="1889125"/>
            </a:xfrm>
            <a:prstGeom prst="rect">
              <a:avLst/>
            </a:prstGeom>
          </p:spPr>
          <p:txBody>
            <a:bodyPr anchor="t" rtlCol="false" tIns="0" lIns="0" bIns="0" rIns="0">
              <a:spAutoFit/>
            </a:bodyPr>
            <a:lstStyle/>
            <a:p>
              <a:pPr>
                <a:lnSpc>
                  <a:spcPts val="3750"/>
                </a:lnSpc>
              </a:pPr>
              <a:r>
                <a:rPr lang="en-US" sz="3000">
                  <a:solidFill>
                    <a:srgbClr val="000000"/>
                  </a:solidFill>
                  <a:latin typeface="Canva Sans"/>
                </a:rPr>
                <a:t>Children are usually unaware when their parents are shy.</a:t>
              </a:r>
            </a:p>
            <a:p>
              <a:pPr>
                <a:lnSpc>
                  <a:spcPts val="3750"/>
                </a:lnSpc>
              </a:pPr>
            </a:p>
          </p:txBody>
        </p:sp>
      </p:grpSp>
      <p:sp>
        <p:nvSpPr>
          <p:cNvPr name="TextBox 13" id="13"/>
          <p:cNvSpPr txBox="true"/>
          <p:nvPr/>
        </p:nvSpPr>
        <p:spPr>
          <a:xfrm rot="0">
            <a:off x="4872386" y="-133509"/>
            <a:ext cx="13312229" cy="1310642"/>
          </a:xfrm>
          <a:prstGeom prst="rect">
            <a:avLst/>
          </a:prstGeom>
        </p:spPr>
        <p:txBody>
          <a:bodyPr anchor="t" rtlCol="false" tIns="0" lIns="0" bIns="0" rIns="0">
            <a:spAutoFit/>
          </a:bodyPr>
          <a:lstStyle/>
          <a:p>
            <a:pPr algn="ctr">
              <a:lnSpc>
                <a:spcPts val="9659"/>
              </a:lnSpc>
            </a:pPr>
            <a:r>
              <a:rPr lang="en-US" sz="6899">
                <a:solidFill>
                  <a:srgbClr val="000000"/>
                </a:solidFill>
                <a:latin typeface="Handyman"/>
              </a:rPr>
              <a:t>Paraphasing: More on Combining Ideas</a:t>
            </a:r>
          </a:p>
        </p:txBody>
      </p:sp>
      <p:sp>
        <p:nvSpPr>
          <p:cNvPr name="TextBox 14" id="14"/>
          <p:cNvSpPr txBox="true"/>
          <p:nvPr/>
        </p:nvSpPr>
        <p:spPr>
          <a:xfrm rot="0">
            <a:off x="2506173" y="2801058"/>
            <a:ext cx="13853644" cy="1180465"/>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rPr>
              <a:t>Let’s say you have two authors who say similar things on a topic.</a:t>
            </a:r>
          </a:p>
          <a:p>
            <a:pPr algn="ctr">
              <a:lnSpc>
                <a:spcPts val="4759"/>
              </a:lnSpc>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6172226" y="-1720068"/>
            <a:ext cx="7739310" cy="14674236"/>
          </a:xfrm>
          <a:custGeom>
            <a:avLst/>
            <a:gdLst/>
            <a:ahLst/>
            <a:cxnLst/>
            <a:rect r="r" b="b" t="t" l="l"/>
            <a:pathLst>
              <a:path h="14674236" w="7739310">
                <a:moveTo>
                  <a:pt x="0" y="0"/>
                </a:moveTo>
                <a:lnTo>
                  <a:pt x="7739311" y="0"/>
                </a:lnTo>
                <a:lnTo>
                  <a:pt x="7739311" y="14674236"/>
                </a:lnTo>
                <a:lnTo>
                  <a:pt x="0" y="14674236"/>
                </a:lnTo>
                <a:lnTo>
                  <a:pt x="0" y="0"/>
                </a:lnTo>
                <a:close/>
              </a:path>
            </a:pathLst>
          </a:custGeom>
          <a:blipFill>
            <a:blip r:embed="rId2"/>
            <a:stretch>
              <a:fillRect l="0" t="0" r="-45997" b="0"/>
            </a:stretch>
          </a:blipFill>
        </p:spPr>
      </p:sp>
      <p:grpSp>
        <p:nvGrpSpPr>
          <p:cNvPr name="Group 3" id="3"/>
          <p:cNvGrpSpPr/>
          <p:nvPr/>
        </p:nvGrpSpPr>
        <p:grpSpPr>
          <a:xfrm rot="0">
            <a:off x="3868693" y="1746430"/>
            <a:ext cx="10550613" cy="7593508"/>
            <a:chOff x="0" y="0"/>
            <a:chExt cx="14067484" cy="10124677"/>
          </a:xfrm>
        </p:grpSpPr>
        <p:sp>
          <p:nvSpPr>
            <p:cNvPr name="TextBox 4" id="4"/>
            <p:cNvSpPr txBox="true"/>
            <p:nvPr/>
          </p:nvSpPr>
          <p:spPr>
            <a:xfrm rot="0">
              <a:off x="0" y="161925"/>
              <a:ext cx="14067484" cy="3097403"/>
            </a:xfrm>
            <a:prstGeom prst="rect">
              <a:avLst/>
            </a:prstGeom>
          </p:spPr>
          <p:txBody>
            <a:bodyPr anchor="t" rtlCol="false" tIns="0" lIns="0" bIns="0" rIns="0">
              <a:spAutoFit/>
            </a:bodyPr>
            <a:lstStyle/>
            <a:p>
              <a:pPr algn="ctr">
                <a:lnSpc>
                  <a:spcPts val="7872"/>
                </a:lnSpc>
              </a:pPr>
              <a:r>
                <a:rPr lang="en-US" sz="9600">
                  <a:solidFill>
                    <a:srgbClr val="000000"/>
                  </a:solidFill>
                  <a:latin typeface="Handyman"/>
                </a:rPr>
                <a:t>Paraphrasing: More on Combining Ideas</a:t>
              </a:r>
            </a:p>
          </p:txBody>
        </p:sp>
        <p:sp>
          <p:nvSpPr>
            <p:cNvPr name="TextBox 5" id="5"/>
            <p:cNvSpPr txBox="true"/>
            <p:nvPr/>
          </p:nvSpPr>
          <p:spPr>
            <a:xfrm rot="0">
              <a:off x="0" y="3401721"/>
              <a:ext cx="14067484" cy="6722957"/>
            </a:xfrm>
            <a:prstGeom prst="rect">
              <a:avLst/>
            </a:prstGeom>
          </p:spPr>
          <p:txBody>
            <a:bodyPr anchor="t" rtlCol="false" tIns="0" lIns="0" bIns="0" rIns="0">
              <a:spAutoFit/>
            </a:bodyPr>
            <a:lstStyle/>
            <a:p>
              <a:pPr algn="ctr">
                <a:lnSpc>
                  <a:spcPts val="4000"/>
                </a:lnSpc>
              </a:pPr>
              <a:r>
                <a:rPr lang="en-US" sz="3200">
                  <a:solidFill>
                    <a:srgbClr val="000000"/>
                  </a:solidFill>
                  <a:latin typeface="Canva Sans"/>
                </a:rPr>
                <a:t> These two passages of information can be blended together (mmmm….info smoothie) to </a:t>
              </a:r>
              <a:r>
                <a:rPr lang="en-US" sz="3200">
                  <a:solidFill>
                    <a:srgbClr val="FF5757"/>
                  </a:solidFill>
                  <a:latin typeface="Canva Sans"/>
                </a:rPr>
                <a:t>keep your information concise</a:t>
              </a:r>
              <a:r>
                <a:rPr lang="en-US" sz="3200">
                  <a:solidFill>
                    <a:srgbClr val="000000"/>
                  </a:solidFill>
                  <a:latin typeface="Canva Sans"/>
                </a:rPr>
                <a:t> and to </a:t>
              </a:r>
              <a:r>
                <a:rPr lang="en-US" sz="3200">
                  <a:solidFill>
                    <a:srgbClr val="FF914D"/>
                  </a:solidFill>
                  <a:latin typeface="Canva Sans"/>
                </a:rPr>
                <a:t>prevent unnecessary repetition</a:t>
              </a:r>
              <a:r>
                <a:rPr lang="en-US" sz="3200">
                  <a:solidFill>
                    <a:srgbClr val="000000"/>
                  </a:solidFill>
                  <a:latin typeface="Canva Sans"/>
                </a:rPr>
                <a:t>. So, a paraphrase of their information blended together would look like this:</a:t>
              </a:r>
            </a:p>
            <a:p>
              <a:pPr algn="ctr">
                <a:lnSpc>
                  <a:spcPts val="4000"/>
                </a:lnSpc>
              </a:pPr>
            </a:p>
            <a:p>
              <a:pPr algn="ctr">
                <a:lnSpc>
                  <a:spcPts val="4000"/>
                </a:lnSpc>
              </a:pPr>
              <a:r>
                <a:rPr lang="en-US" sz="3200">
                  <a:solidFill>
                    <a:srgbClr val="000000"/>
                  </a:solidFill>
                  <a:latin typeface="Canva Sans"/>
                </a:rPr>
                <a:t>      Some researchers note that children are often</a:t>
              </a:r>
            </a:p>
            <a:p>
              <a:pPr algn="ctr">
                <a:lnSpc>
                  <a:spcPts val="4000"/>
                </a:lnSpc>
              </a:pPr>
              <a:r>
                <a:rPr lang="en-US" sz="3200">
                  <a:solidFill>
                    <a:srgbClr val="000000"/>
                  </a:solidFill>
                  <a:latin typeface="Canva Sans"/>
                </a:rPr>
                <a:t>       ignorant with regard to their parents’ shyness </a:t>
              </a:r>
            </a:p>
            <a:p>
              <a:pPr algn="ctr">
                <a:lnSpc>
                  <a:spcPts val="4000"/>
                </a:lnSpc>
              </a:pPr>
              <a:r>
                <a:rPr lang="en-US" sz="3200">
                  <a:solidFill>
                    <a:srgbClr val="000000"/>
                  </a:solidFill>
                  <a:latin typeface="Canva Sans"/>
                </a:rPr>
                <a:t>       (</a:t>
              </a:r>
              <a:r>
                <a:rPr lang="en-US" sz="3200">
                  <a:solidFill>
                    <a:srgbClr val="FF3131"/>
                  </a:solidFill>
                  <a:latin typeface="Canva Sans"/>
                </a:rPr>
                <a:t>Zimbardo 62</a:t>
              </a:r>
              <a:r>
                <a:rPr lang="en-US" sz="3200">
                  <a:solidFill>
                    <a:srgbClr val="000000"/>
                  </a:solidFill>
                  <a:latin typeface="Canva Sans"/>
                </a:rPr>
                <a:t>; </a:t>
              </a:r>
              <a:r>
                <a:rPr lang="en-US" sz="3200">
                  <a:solidFill>
                    <a:srgbClr val="5E17EB"/>
                  </a:solidFill>
                  <a:latin typeface="Canva Sans"/>
                </a:rPr>
                <a:t>Smith 45</a:t>
              </a:r>
              <a:r>
                <a:rPr lang="en-US" sz="3200">
                  <a:solidFill>
                    <a:srgbClr val="000000"/>
                  </a:solidFill>
                  <a:latin typeface="Canva Sans"/>
                </a:rPr>
                <a:t>). </a:t>
              </a:r>
            </a:p>
            <a:p>
              <a:pPr algn="ctr">
                <a:lnSpc>
                  <a:spcPts val="4000"/>
                </a:lnSpc>
              </a:pPr>
            </a:p>
          </p:txBody>
        </p:sp>
      </p:grpSp>
      <p:sp>
        <p:nvSpPr>
          <p:cNvPr name="Freeform 6" id="6"/>
          <p:cNvSpPr/>
          <p:nvPr/>
        </p:nvSpPr>
        <p:spPr>
          <a:xfrm flipH="false" flipV="false" rot="1056128">
            <a:off x="15021093" y="501862"/>
            <a:ext cx="3581987" cy="1697712"/>
          </a:xfrm>
          <a:custGeom>
            <a:avLst/>
            <a:gdLst/>
            <a:ahLst/>
            <a:cxnLst/>
            <a:rect r="r" b="b" t="t" l="l"/>
            <a:pathLst>
              <a:path h="1697712" w="3581987">
                <a:moveTo>
                  <a:pt x="0" y="0"/>
                </a:moveTo>
                <a:lnTo>
                  <a:pt x="3581986" y="0"/>
                </a:lnTo>
                <a:lnTo>
                  <a:pt x="3581986" y="1697713"/>
                </a:lnTo>
                <a:lnTo>
                  <a:pt x="0" y="1697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446649" y="57202"/>
            <a:ext cx="4947445" cy="1942997"/>
          </a:xfrm>
          <a:custGeom>
            <a:avLst/>
            <a:gdLst/>
            <a:ahLst/>
            <a:cxnLst/>
            <a:rect r="r" b="b" t="t" l="l"/>
            <a:pathLst>
              <a:path h="1942997" w="4947445">
                <a:moveTo>
                  <a:pt x="4947445" y="0"/>
                </a:moveTo>
                <a:lnTo>
                  <a:pt x="0" y="0"/>
                </a:lnTo>
                <a:lnTo>
                  <a:pt x="0" y="1942996"/>
                </a:lnTo>
                <a:lnTo>
                  <a:pt x="4947445" y="1942996"/>
                </a:lnTo>
                <a:lnTo>
                  <a:pt x="494744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875690" y="510922"/>
            <a:ext cx="8745686" cy="12204232"/>
          </a:xfrm>
          <a:custGeom>
            <a:avLst/>
            <a:gdLst/>
            <a:ahLst/>
            <a:cxnLst/>
            <a:rect r="r" b="b" t="t" l="l"/>
            <a:pathLst>
              <a:path h="12204232" w="8745686">
                <a:moveTo>
                  <a:pt x="0" y="0"/>
                </a:moveTo>
                <a:lnTo>
                  <a:pt x="8745686" y="0"/>
                </a:lnTo>
                <a:lnTo>
                  <a:pt x="8745686" y="12204232"/>
                </a:lnTo>
                <a:lnTo>
                  <a:pt x="0" y="12204232"/>
                </a:lnTo>
                <a:lnTo>
                  <a:pt x="0" y="0"/>
                </a:lnTo>
                <a:close/>
              </a:path>
            </a:pathLst>
          </a:custGeom>
          <a:blipFill>
            <a:blip r:embed="rId2"/>
            <a:stretch>
              <a:fillRect l="-18491" t="0" r="-820" b="0"/>
            </a:stretch>
          </a:blipFill>
        </p:spPr>
      </p:sp>
      <p:sp>
        <p:nvSpPr>
          <p:cNvPr name="Freeform 3" id="3"/>
          <p:cNvSpPr/>
          <p:nvPr/>
        </p:nvSpPr>
        <p:spPr>
          <a:xfrm flipH="false" flipV="false" rot="0">
            <a:off x="12168601" y="5483660"/>
            <a:ext cx="5533350" cy="4114800"/>
          </a:xfrm>
          <a:custGeom>
            <a:avLst/>
            <a:gdLst/>
            <a:ahLst/>
            <a:cxnLst/>
            <a:rect r="r" b="b" t="t" l="l"/>
            <a:pathLst>
              <a:path h="4114800" w="5533350">
                <a:moveTo>
                  <a:pt x="0" y="0"/>
                </a:moveTo>
                <a:lnTo>
                  <a:pt x="5533350" y="0"/>
                </a:lnTo>
                <a:lnTo>
                  <a:pt x="55333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0319643" y="2318643"/>
            <a:ext cx="6939657" cy="6939657"/>
            <a:chOff x="0" y="0"/>
            <a:chExt cx="12700000" cy="12700000"/>
          </a:xfrm>
        </p:grpSpPr>
        <p:sp>
          <p:nvSpPr>
            <p:cNvPr name="Freeform 5" id="5"/>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0" t="-3936" r="0" b="-3936"/>
              </a:stretch>
            </a:blipFill>
          </p:spPr>
        </p:sp>
      </p:grpSp>
      <p:sp>
        <p:nvSpPr>
          <p:cNvPr name="Freeform 6" id="6"/>
          <p:cNvSpPr/>
          <p:nvPr/>
        </p:nvSpPr>
        <p:spPr>
          <a:xfrm flipH="false" flipV="false" rot="0">
            <a:off x="13520963" y="-1296798"/>
            <a:ext cx="3615441" cy="3615441"/>
          </a:xfrm>
          <a:custGeom>
            <a:avLst/>
            <a:gdLst/>
            <a:ahLst/>
            <a:cxnLst/>
            <a:rect r="r" b="b" t="t" l="l"/>
            <a:pathLst>
              <a:path h="3615441" w="3615441">
                <a:moveTo>
                  <a:pt x="0" y="0"/>
                </a:moveTo>
                <a:lnTo>
                  <a:pt x="3615441" y="0"/>
                </a:lnTo>
                <a:lnTo>
                  <a:pt x="3615441" y="3615441"/>
                </a:lnTo>
                <a:lnTo>
                  <a:pt x="0" y="36154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5892074" y="3901444"/>
            <a:ext cx="2019648" cy="7081486"/>
          </a:xfrm>
          <a:custGeom>
            <a:avLst/>
            <a:gdLst/>
            <a:ahLst/>
            <a:cxnLst/>
            <a:rect r="r" b="b" t="t" l="l"/>
            <a:pathLst>
              <a:path h="7081486" w="2019648">
                <a:moveTo>
                  <a:pt x="0" y="0"/>
                </a:moveTo>
                <a:lnTo>
                  <a:pt x="2019648" y="0"/>
                </a:lnTo>
                <a:lnTo>
                  <a:pt x="2019648" y="7081486"/>
                </a:lnTo>
                <a:lnTo>
                  <a:pt x="0" y="70814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5286693">
            <a:off x="9784820" y="1150000"/>
            <a:ext cx="1069645" cy="2337285"/>
          </a:xfrm>
          <a:custGeom>
            <a:avLst/>
            <a:gdLst/>
            <a:ahLst/>
            <a:cxnLst/>
            <a:rect r="r" b="b" t="t" l="l"/>
            <a:pathLst>
              <a:path h="2337285" w="1069645">
                <a:moveTo>
                  <a:pt x="0" y="0"/>
                </a:moveTo>
                <a:lnTo>
                  <a:pt x="1069645" y="0"/>
                </a:lnTo>
                <a:lnTo>
                  <a:pt x="1069645" y="2337285"/>
                </a:lnTo>
                <a:lnTo>
                  <a:pt x="0" y="233728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9" id="9"/>
          <p:cNvGrpSpPr/>
          <p:nvPr/>
        </p:nvGrpSpPr>
        <p:grpSpPr>
          <a:xfrm rot="0">
            <a:off x="1724645" y="510922"/>
            <a:ext cx="7419355" cy="9948803"/>
            <a:chOff x="0" y="0"/>
            <a:chExt cx="9892473" cy="13265070"/>
          </a:xfrm>
        </p:grpSpPr>
        <p:sp>
          <p:nvSpPr>
            <p:cNvPr name="TextBox 10" id="10"/>
            <p:cNvSpPr txBox="true"/>
            <p:nvPr/>
          </p:nvSpPr>
          <p:spPr>
            <a:xfrm rot="0">
              <a:off x="0" y="161925"/>
              <a:ext cx="9892473" cy="4418203"/>
            </a:xfrm>
            <a:prstGeom prst="rect">
              <a:avLst/>
            </a:prstGeom>
          </p:spPr>
          <p:txBody>
            <a:bodyPr anchor="t" rtlCol="false" tIns="0" lIns="0" bIns="0" rIns="0">
              <a:spAutoFit/>
            </a:bodyPr>
            <a:lstStyle/>
            <a:p>
              <a:pPr>
                <a:lnSpc>
                  <a:spcPts val="7872"/>
                </a:lnSpc>
              </a:pPr>
              <a:r>
                <a:rPr lang="en-US" sz="9600">
                  <a:solidFill>
                    <a:srgbClr val="000000"/>
                  </a:solidFill>
                  <a:latin typeface="Handyman"/>
                </a:rPr>
                <a:t>Incorporating Info Into Your Own Writing</a:t>
              </a:r>
            </a:p>
          </p:txBody>
        </p:sp>
        <p:sp>
          <p:nvSpPr>
            <p:cNvPr name="TextBox 11" id="11"/>
            <p:cNvSpPr txBox="true"/>
            <p:nvPr/>
          </p:nvSpPr>
          <p:spPr>
            <a:xfrm rot="0">
              <a:off x="0" y="4761151"/>
              <a:ext cx="9892473" cy="8503920"/>
            </a:xfrm>
            <a:prstGeom prst="rect">
              <a:avLst/>
            </a:prstGeom>
          </p:spPr>
          <p:txBody>
            <a:bodyPr anchor="t" rtlCol="false" tIns="0" lIns="0" bIns="0" rIns="0">
              <a:spAutoFit/>
            </a:bodyPr>
            <a:lstStyle/>
            <a:p>
              <a:pPr marL="626112" indent="-313056" lvl="1">
                <a:lnSpc>
                  <a:spcPts val="3625"/>
                </a:lnSpc>
                <a:buFont typeface="Arial"/>
                <a:buChar char="•"/>
              </a:pPr>
              <a:r>
                <a:rPr lang="en-US" sz="2900">
                  <a:solidFill>
                    <a:srgbClr val="000000"/>
                  </a:solidFill>
                  <a:latin typeface="Canva Sans"/>
                </a:rPr>
                <a:t>It’s </a:t>
              </a:r>
              <a:r>
                <a:rPr lang="en-US" sz="2900">
                  <a:solidFill>
                    <a:srgbClr val="FF914D"/>
                  </a:solidFill>
                  <a:latin typeface="Canva Sans"/>
                </a:rPr>
                <a:t>NOT recommended</a:t>
              </a:r>
              <a:r>
                <a:rPr lang="en-US" sz="2900">
                  <a:solidFill>
                    <a:srgbClr val="000000"/>
                  </a:solidFill>
                  <a:latin typeface="Canva Sans"/>
                </a:rPr>
                <a:t> that you just put quotations in your writing without some kind of preamble or introduction or explanation</a:t>
              </a:r>
            </a:p>
            <a:p>
              <a:pPr>
                <a:lnSpc>
                  <a:spcPts val="3625"/>
                </a:lnSpc>
              </a:pPr>
            </a:p>
            <a:p>
              <a:pPr marL="626112" indent="-313056" lvl="1">
                <a:lnSpc>
                  <a:spcPts val="3625"/>
                </a:lnSpc>
                <a:buFont typeface="Arial"/>
                <a:buChar char="•"/>
              </a:pPr>
              <a:r>
                <a:rPr lang="en-US" sz="2900">
                  <a:solidFill>
                    <a:srgbClr val="000000"/>
                  </a:solidFill>
                  <a:latin typeface="Canva Sans"/>
                </a:rPr>
                <a:t>A good rule of thumb is that </a:t>
              </a:r>
              <a:r>
                <a:rPr lang="en-US" sz="2900">
                  <a:solidFill>
                    <a:srgbClr val="5E17EB"/>
                  </a:solidFill>
                  <a:latin typeface="Canva Sans"/>
                </a:rPr>
                <a:t>every sentence in your writing</a:t>
              </a:r>
              <a:r>
                <a:rPr lang="en-US" sz="2900">
                  <a:solidFill>
                    <a:srgbClr val="000000"/>
                  </a:solidFill>
                  <a:latin typeface="Canva Sans"/>
                </a:rPr>
                <a:t> should contain something you wrote, no matter what</a:t>
              </a:r>
            </a:p>
            <a:p>
              <a:pPr>
                <a:lnSpc>
                  <a:spcPts val="3625"/>
                </a:lnSpc>
              </a:pPr>
            </a:p>
            <a:p>
              <a:pPr marL="626112" indent="-313056" lvl="1">
                <a:lnSpc>
                  <a:spcPts val="3625"/>
                </a:lnSpc>
                <a:buFont typeface="Arial"/>
                <a:buChar char="•"/>
              </a:pPr>
              <a:r>
                <a:rPr lang="en-US" sz="2900">
                  <a:solidFill>
                    <a:srgbClr val="FF3131"/>
                  </a:solidFill>
                  <a:latin typeface="Canva Sans"/>
                </a:rPr>
                <a:t>Transitions are important</a:t>
              </a:r>
              <a:r>
                <a:rPr lang="en-US" sz="2900">
                  <a:solidFill>
                    <a:srgbClr val="000000"/>
                  </a:solidFill>
                  <a:latin typeface="Canva Sans"/>
                </a:rPr>
                <a:t>, particularly between your writing and thoughts, and the quotations</a:t>
              </a:r>
            </a:p>
            <a:p>
              <a:pPr>
                <a:lnSpc>
                  <a:spcPts val="3500"/>
                </a:lnSpc>
              </a:pP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2041838" y="5375699"/>
            <a:ext cx="6141075" cy="8229600"/>
          </a:xfrm>
          <a:custGeom>
            <a:avLst/>
            <a:gdLst/>
            <a:ahLst/>
            <a:cxnLst/>
            <a:rect r="r" b="b" t="t" l="l"/>
            <a:pathLst>
              <a:path h="8229600" w="6141075">
                <a:moveTo>
                  <a:pt x="0" y="0"/>
                </a:moveTo>
                <a:lnTo>
                  <a:pt x="6141076" y="0"/>
                </a:lnTo>
                <a:lnTo>
                  <a:pt x="6141076" y="8229600"/>
                </a:lnTo>
                <a:lnTo>
                  <a:pt x="0" y="8229600"/>
                </a:lnTo>
                <a:lnTo>
                  <a:pt x="0" y="0"/>
                </a:lnTo>
                <a:close/>
              </a:path>
            </a:pathLst>
          </a:custGeom>
          <a:blipFill>
            <a:blip r:embed="rId2"/>
            <a:stretch>
              <a:fillRect l="0" t="0" r="-6872" b="0"/>
            </a:stretch>
          </a:blipFill>
        </p:spPr>
      </p:sp>
      <p:sp>
        <p:nvSpPr>
          <p:cNvPr name="Freeform 3" id="3"/>
          <p:cNvSpPr/>
          <p:nvPr/>
        </p:nvSpPr>
        <p:spPr>
          <a:xfrm flipH="false" flipV="false" rot="0">
            <a:off x="871752" y="1732355"/>
            <a:ext cx="6377219" cy="8229600"/>
          </a:xfrm>
          <a:custGeom>
            <a:avLst/>
            <a:gdLst/>
            <a:ahLst/>
            <a:cxnLst/>
            <a:rect r="r" b="b" t="t" l="l"/>
            <a:pathLst>
              <a:path h="8229600" w="6377219">
                <a:moveTo>
                  <a:pt x="0" y="0"/>
                </a:moveTo>
                <a:lnTo>
                  <a:pt x="6377219" y="0"/>
                </a:lnTo>
                <a:lnTo>
                  <a:pt x="6377219" y="8229600"/>
                </a:lnTo>
                <a:lnTo>
                  <a:pt x="0" y="8229600"/>
                </a:lnTo>
                <a:lnTo>
                  <a:pt x="0" y="0"/>
                </a:lnTo>
                <a:close/>
              </a:path>
            </a:pathLst>
          </a:custGeom>
          <a:blipFill>
            <a:blip r:embed="rId3"/>
            <a:stretch>
              <a:fillRect l="0" t="0" r="-150576" b="0"/>
            </a:stretch>
          </a:blipFill>
        </p:spPr>
      </p:sp>
      <p:sp>
        <p:nvSpPr>
          <p:cNvPr name="Freeform 4" id="4"/>
          <p:cNvSpPr/>
          <p:nvPr/>
        </p:nvSpPr>
        <p:spPr>
          <a:xfrm flipH="false" flipV="false" rot="0">
            <a:off x="12450416" y="-1028700"/>
            <a:ext cx="6957152" cy="4114800"/>
          </a:xfrm>
          <a:custGeom>
            <a:avLst/>
            <a:gdLst/>
            <a:ahLst/>
            <a:cxnLst/>
            <a:rect r="r" b="b" t="t" l="l"/>
            <a:pathLst>
              <a:path h="4114800" w="6957152">
                <a:moveTo>
                  <a:pt x="0" y="0"/>
                </a:moveTo>
                <a:lnTo>
                  <a:pt x="6957152" y="0"/>
                </a:lnTo>
                <a:lnTo>
                  <a:pt x="69571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551773" y="1732355"/>
            <a:ext cx="6377219" cy="8229600"/>
          </a:xfrm>
          <a:custGeom>
            <a:avLst/>
            <a:gdLst/>
            <a:ahLst/>
            <a:cxnLst/>
            <a:rect r="r" b="b" t="t" l="l"/>
            <a:pathLst>
              <a:path h="8229600" w="6377219">
                <a:moveTo>
                  <a:pt x="0" y="0"/>
                </a:moveTo>
                <a:lnTo>
                  <a:pt x="6377219" y="0"/>
                </a:lnTo>
                <a:lnTo>
                  <a:pt x="6377219" y="8229600"/>
                </a:lnTo>
                <a:lnTo>
                  <a:pt x="0" y="8229600"/>
                </a:lnTo>
                <a:lnTo>
                  <a:pt x="0" y="0"/>
                </a:lnTo>
                <a:close/>
              </a:path>
            </a:pathLst>
          </a:custGeom>
          <a:blipFill>
            <a:blip r:embed="rId3"/>
            <a:stretch>
              <a:fillRect l="0" t="0" r="-150576" b="0"/>
            </a:stretch>
          </a:blipFill>
        </p:spPr>
      </p:sp>
      <p:grpSp>
        <p:nvGrpSpPr>
          <p:cNvPr name="Group 6" id="6"/>
          <p:cNvGrpSpPr/>
          <p:nvPr/>
        </p:nvGrpSpPr>
        <p:grpSpPr>
          <a:xfrm rot="0">
            <a:off x="1405667" y="3396233"/>
            <a:ext cx="5309390" cy="6040398"/>
            <a:chOff x="0" y="0"/>
            <a:chExt cx="7079186" cy="8053863"/>
          </a:xfrm>
        </p:grpSpPr>
        <p:sp>
          <p:nvSpPr>
            <p:cNvPr name="TextBox 7" id="7"/>
            <p:cNvSpPr txBox="true"/>
            <p:nvPr/>
          </p:nvSpPr>
          <p:spPr>
            <a:xfrm rot="0">
              <a:off x="0" y="95250"/>
              <a:ext cx="7079186" cy="1078059"/>
            </a:xfrm>
            <a:prstGeom prst="rect">
              <a:avLst/>
            </a:prstGeom>
          </p:spPr>
          <p:txBody>
            <a:bodyPr anchor="t" rtlCol="false" tIns="0" lIns="0" bIns="0" rIns="0">
              <a:spAutoFit/>
            </a:bodyPr>
            <a:lstStyle/>
            <a:p>
              <a:pPr>
                <a:lnSpc>
                  <a:spcPts val="4755"/>
                </a:lnSpc>
              </a:pPr>
              <a:r>
                <a:rPr lang="en-US" sz="5799">
                  <a:solidFill>
                    <a:srgbClr val="000000"/>
                  </a:solidFill>
                  <a:latin typeface="Handyman"/>
                </a:rPr>
                <a:t>Defined</a:t>
              </a:r>
            </a:p>
          </p:txBody>
        </p:sp>
        <p:sp>
          <p:nvSpPr>
            <p:cNvPr name="TextBox 8" id="8"/>
            <p:cNvSpPr txBox="true"/>
            <p:nvPr/>
          </p:nvSpPr>
          <p:spPr>
            <a:xfrm rot="0">
              <a:off x="0" y="1363080"/>
              <a:ext cx="7079186" cy="6690783"/>
            </a:xfrm>
            <a:prstGeom prst="rect">
              <a:avLst/>
            </a:prstGeom>
          </p:spPr>
          <p:txBody>
            <a:bodyPr anchor="t" rtlCol="false" tIns="0" lIns="0" bIns="0" rIns="0">
              <a:spAutoFit/>
            </a:bodyPr>
            <a:lstStyle/>
            <a:p>
              <a:pPr>
                <a:lnSpc>
                  <a:spcPts val="4999"/>
                </a:lnSpc>
              </a:pPr>
              <a:r>
                <a:rPr lang="en-US" sz="3999">
                  <a:solidFill>
                    <a:srgbClr val="000000"/>
                  </a:solidFill>
                  <a:latin typeface="Canva Sans"/>
                </a:rPr>
                <a:t>MLA Format is a system of documenting sources that was authored by the Modern Language Association.</a:t>
              </a:r>
            </a:p>
            <a:p>
              <a:pPr>
                <a:lnSpc>
                  <a:spcPts val="4999"/>
                </a:lnSpc>
              </a:pPr>
            </a:p>
          </p:txBody>
        </p:sp>
      </p:grpSp>
      <p:grpSp>
        <p:nvGrpSpPr>
          <p:cNvPr name="Group 9" id="9"/>
          <p:cNvGrpSpPr/>
          <p:nvPr/>
        </p:nvGrpSpPr>
        <p:grpSpPr>
          <a:xfrm rot="0">
            <a:off x="10085688" y="3396233"/>
            <a:ext cx="5309390" cy="5411748"/>
            <a:chOff x="0" y="0"/>
            <a:chExt cx="7079186" cy="7215663"/>
          </a:xfrm>
        </p:grpSpPr>
        <p:sp>
          <p:nvSpPr>
            <p:cNvPr name="TextBox 10" id="10"/>
            <p:cNvSpPr txBox="true"/>
            <p:nvPr/>
          </p:nvSpPr>
          <p:spPr>
            <a:xfrm rot="0">
              <a:off x="0" y="95250"/>
              <a:ext cx="7079186" cy="1078059"/>
            </a:xfrm>
            <a:prstGeom prst="rect">
              <a:avLst/>
            </a:prstGeom>
          </p:spPr>
          <p:txBody>
            <a:bodyPr anchor="t" rtlCol="false" tIns="0" lIns="0" bIns="0" rIns="0">
              <a:spAutoFit/>
            </a:bodyPr>
            <a:lstStyle/>
            <a:p>
              <a:pPr>
                <a:lnSpc>
                  <a:spcPts val="4755"/>
                </a:lnSpc>
              </a:pPr>
              <a:r>
                <a:rPr lang="en-US" sz="5799">
                  <a:solidFill>
                    <a:srgbClr val="000000"/>
                  </a:solidFill>
                  <a:latin typeface="Handyman"/>
                </a:rPr>
                <a:t>Who Uses it?</a:t>
              </a:r>
            </a:p>
          </p:txBody>
        </p:sp>
        <p:sp>
          <p:nvSpPr>
            <p:cNvPr name="TextBox 11" id="11"/>
            <p:cNvSpPr txBox="true"/>
            <p:nvPr/>
          </p:nvSpPr>
          <p:spPr>
            <a:xfrm rot="0">
              <a:off x="0" y="1363080"/>
              <a:ext cx="7079186" cy="5852583"/>
            </a:xfrm>
            <a:prstGeom prst="rect">
              <a:avLst/>
            </a:prstGeom>
          </p:spPr>
          <p:txBody>
            <a:bodyPr anchor="t" rtlCol="false" tIns="0" lIns="0" bIns="0" rIns="0">
              <a:spAutoFit/>
            </a:bodyPr>
            <a:lstStyle/>
            <a:p>
              <a:pPr>
                <a:lnSpc>
                  <a:spcPts val="4999"/>
                </a:lnSpc>
              </a:pPr>
              <a:r>
                <a:rPr lang="en-US" sz="3999">
                  <a:solidFill>
                    <a:srgbClr val="000000"/>
                  </a:solidFill>
                  <a:latin typeface="Canva Sans"/>
                </a:rPr>
                <a:t>This format is used for documenting sources in disciplines such as English and the Humanities.</a:t>
              </a:r>
            </a:p>
            <a:p>
              <a:pPr>
                <a:lnSpc>
                  <a:spcPts val="4999"/>
                </a:lnSpc>
              </a:pPr>
            </a:p>
            <a:p>
              <a:pPr>
                <a:lnSpc>
                  <a:spcPts val="4999"/>
                </a:lnSpc>
              </a:pPr>
            </a:p>
          </p:txBody>
        </p:sp>
      </p:grpSp>
      <p:sp>
        <p:nvSpPr>
          <p:cNvPr name="Freeform 12" id="12"/>
          <p:cNvSpPr/>
          <p:nvPr/>
        </p:nvSpPr>
        <p:spPr>
          <a:xfrm flipH="false" flipV="false" rot="0">
            <a:off x="15384640" y="-1028700"/>
            <a:ext cx="3749320" cy="3650901"/>
          </a:xfrm>
          <a:custGeom>
            <a:avLst/>
            <a:gdLst/>
            <a:ahLst/>
            <a:cxnLst/>
            <a:rect r="r" b="b" t="t" l="l"/>
            <a:pathLst>
              <a:path h="3650901" w="3749320">
                <a:moveTo>
                  <a:pt x="0" y="0"/>
                </a:moveTo>
                <a:lnTo>
                  <a:pt x="3749320" y="0"/>
                </a:lnTo>
                <a:lnTo>
                  <a:pt x="3749320" y="3650901"/>
                </a:lnTo>
                <a:lnTo>
                  <a:pt x="0" y="3650901"/>
                </a:lnTo>
                <a:lnTo>
                  <a:pt x="0" y="0"/>
                </a:lnTo>
                <a:close/>
              </a:path>
            </a:pathLst>
          </a:custGeom>
          <a:blipFill>
            <a:blip r:embed="rId6"/>
            <a:stretch>
              <a:fillRect l="0" t="0" r="0" b="0"/>
            </a:stretch>
          </a:blipFill>
        </p:spPr>
      </p:sp>
      <p:sp>
        <p:nvSpPr>
          <p:cNvPr name="Freeform 13" id="13"/>
          <p:cNvSpPr/>
          <p:nvPr/>
        </p:nvSpPr>
        <p:spPr>
          <a:xfrm flipH="false" flipV="false" rot="0">
            <a:off x="5069542" y="8690038"/>
            <a:ext cx="4263733" cy="3193923"/>
          </a:xfrm>
          <a:custGeom>
            <a:avLst/>
            <a:gdLst/>
            <a:ahLst/>
            <a:cxnLst/>
            <a:rect r="r" b="b" t="t" l="l"/>
            <a:pathLst>
              <a:path h="3193923" w="4263733">
                <a:moveTo>
                  <a:pt x="0" y="0"/>
                </a:moveTo>
                <a:lnTo>
                  <a:pt x="4263733" y="0"/>
                </a:lnTo>
                <a:lnTo>
                  <a:pt x="4263733" y="3193924"/>
                </a:lnTo>
                <a:lnTo>
                  <a:pt x="0" y="31939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3127607" y="163726"/>
            <a:ext cx="10692854" cy="1832625"/>
          </a:xfrm>
          <a:prstGeom prst="rect">
            <a:avLst/>
          </a:prstGeom>
        </p:spPr>
        <p:txBody>
          <a:bodyPr anchor="t" rtlCol="false" tIns="0" lIns="0" bIns="0" rIns="0">
            <a:spAutoFit/>
          </a:bodyPr>
          <a:lstStyle/>
          <a:p>
            <a:pPr algn="ctr">
              <a:lnSpc>
                <a:spcPts val="13439"/>
              </a:lnSpc>
            </a:pPr>
            <a:r>
              <a:rPr lang="en-US" sz="9599">
                <a:solidFill>
                  <a:srgbClr val="000000"/>
                </a:solidFill>
                <a:latin typeface="Handyman"/>
              </a:rPr>
              <a:t>What is MLA Format?</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TextBox 2" id="2"/>
          <p:cNvSpPr txBox="true"/>
          <p:nvPr/>
        </p:nvSpPr>
        <p:spPr>
          <a:xfrm rot="0">
            <a:off x="253157" y="2400617"/>
            <a:ext cx="13023243" cy="7886383"/>
          </a:xfrm>
          <a:prstGeom prst="rect">
            <a:avLst/>
          </a:prstGeom>
        </p:spPr>
        <p:txBody>
          <a:bodyPr anchor="t" rtlCol="false" tIns="0" lIns="0" bIns="0" rIns="0">
            <a:spAutoFit/>
          </a:bodyPr>
          <a:lstStyle/>
          <a:p>
            <a:pPr>
              <a:lnSpc>
                <a:spcPts val="5219"/>
              </a:lnSpc>
            </a:pPr>
            <a:r>
              <a:rPr lang="en-US" sz="3727">
                <a:solidFill>
                  <a:srgbClr val="000000"/>
                </a:solidFill>
                <a:latin typeface="Canva Sans"/>
              </a:rPr>
              <a:t>And it’s not necessary for every quotation to end the sentence – let’s look at the variants on the Zimbardo quotations again.</a:t>
            </a:r>
          </a:p>
          <a:p>
            <a:pPr>
              <a:lnSpc>
                <a:spcPts val="5219"/>
              </a:lnSpc>
            </a:pPr>
          </a:p>
          <a:p>
            <a:pPr>
              <a:lnSpc>
                <a:spcPts val="5219"/>
              </a:lnSpc>
            </a:pPr>
            <a:r>
              <a:rPr lang="en-US" sz="3727">
                <a:solidFill>
                  <a:srgbClr val="000000"/>
                </a:solidFill>
                <a:latin typeface="Canva Sans"/>
              </a:rPr>
              <a:t>Zimbardo notes that “children are totally insensitive to their parents’ shyness” (62), though some authors disagree.</a:t>
            </a:r>
          </a:p>
          <a:p>
            <a:pPr>
              <a:lnSpc>
                <a:spcPts val="5219"/>
              </a:lnSpc>
            </a:pPr>
          </a:p>
          <a:p>
            <a:pPr>
              <a:lnSpc>
                <a:spcPts val="5219"/>
              </a:lnSpc>
            </a:pPr>
            <a:r>
              <a:rPr lang="en-US" sz="3727">
                <a:solidFill>
                  <a:srgbClr val="000000"/>
                </a:solidFill>
                <a:latin typeface="Canva Sans"/>
              </a:rPr>
              <a:t>Some researchers note that "children are totally insensitive to their parents' shyness" (Zimbardo 62), but other authors disagree.</a:t>
            </a:r>
          </a:p>
          <a:p>
            <a:pPr>
              <a:lnSpc>
                <a:spcPts val="5219"/>
              </a:lnSpc>
            </a:pPr>
          </a:p>
        </p:txBody>
      </p:sp>
      <p:sp>
        <p:nvSpPr>
          <p:cNvPr name="Freeform 3" id="3"/>
          <p:cNvSpPr/>
          <p:nvPr/>
        </p:nvSpPr>
        <p:spPr>
          <a:xfrm flipH="false" flipV="false" rot="0">
            <a:off x="13717027" y="3050381"/>
            <a:ext cx="3542273" cy="5534802"/>
          </a:xfrm>
          <a:custGeom>
            <a:avLst/>
            <a:gdLst/>
            <a:ahLst/>
            <a:cxnLst/>
            <a:rect r="r" b="b" t="t" l="l"/>
            <a:pathLst>
              <a:path h="5534802" w="3542273">
                <a:moveTo>
                  <a:pt x="0" y="0"/>
                </a:moveTo>
                <a:lnTo>
                  <a:pt x="3542273" y="0"/>
                </a:lnTo>
                <a:lnTo>
                  <a:pt x="3542273" y="5534802"/>
                </a:lnTo>
                <a:lnTo>
                  <a:pt x="0" y="553480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253157" y="76832"/>
            <a:ext cx="17781687" cy="1579887"/>
          </a:xfrm>
          <a:prstGeom prst="rect">
            <a:avLst/>
          </a:prstGeom>
        </p:spPr>
        <p:txBody>
          <a:bodyPr anchor="t" rtlCol="false" tIns="0" lIns="0" bIns="0" rIns="0">
            <a:spAutoFit/>
          </a:bodyPr>
          <a:lstStyle/>
          <a:p>
            <a:pPr algn="ctr">
              <a:lnSpc>
                <a:spcPts val="11619"/>
              </a:lnSpc>
            </a:pPr>
            <a:r>
              <a:rPr lang="en-US" sz="8299">
                <a:solidFill>
                  <a:srgbClr val="000000"/>
                </a:solidFill>
                <a:latin typeface="Handyman"/>
              </a:rPr>
              <a:t>Incorporating Quotations Into Your Writing</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2041838" y="5375699"/>
            <a:ext cx="6141075" cy="8229600"/>
          </a:xfrm>
          <a:custGeom>
            <a:avLst/>
            <a:gdLst/>
            <a:ahLst/>
            <a:cxnLst/>
            <a:rect r="r" b="b" t="t" l="l"/>
            <a:pathLst>
              <a:path h="8229600" w="6141075">
                <a:moveTo>
                  <a:pt x="0" y="0"/>
                </a:moveTo>
                <a:lnTo>
                  <a:pt x="6141076" y="0"/>
                </a:lnTo>
                <a:lnTo>
                  <a:pt x="6141076" y="8229600"/>
                </a:lnTo>
                <a:lnTo>
                  <a:pt x="0" y="8229600"/>
                </a:lnTo>
                <a:lnTo>
                  <a:pt x="0" y="0"/>
                </a:lnTo>
                <a:close/>
              </a:path>
            </a:pathLst>
          </a:custGeom>
          <a:blipFill>
            <a:blip r:embed="rId2"/>
            <a:stretch>
              <a:fillRect l="0" t="0" r="-6872" b="0"/>
            </a:stretch>
          </a:blipFill>
        </p:spPr>
      </p:sp>
      <p:sp>
        <p:nvSpPr>
          <p:cNvPr name="Freeform 3" id="3"/>
          <p:cNvSpPr/>
          <p:nvPr/>
        </p:nvSpPr>
        <p:spPr>
          <a:xfrm flipH="false" flipV="false" rot="0">
            <a:off x="871752" y="1732355"/>
            <a:ext cx="6377219" cy="8229600"/>
          </a:xfrm>
          <a:custGeom>
            <a:avLst/>
            <a:gdLst/>
            <a:ahLst/>
            <a:cxnLst/>
            <a:rect r="r" b="b" t="t" l="l"/>
            <a:pathLst>
              <a:path h="8229600" w="6377219">
                <a:moveTo>
                  <a:pt x="0" y="0"/>
                </a:moveTo>
                <a:lnTo>
                  <a:pt x="6377219" y="0"/>
                </a:lnTo>
                <a:lnTo>
                  <a:pt x="6377219" y="8229600"/>
                </a:lnTo>
                <a:lnTo>
                  <a:pt x="0" y="8229600"/>
                </a:lnTo>
                <a:lnTo>
                  <a:pt x="0" y="0"/>
                </a:lnTo>
                <a:close/>
              </a:path>
            </a:pathLst>
          </a:custGeom>
          <a:blipFill>
            <a:blip r:embed="rId3"/>
            <a:stretch>
              <a:fillRect l="0" t="0" r="-150576" b="0"/>
            </a:stretch>
          </a:blipFill>
        </p:spPr>
      </p:sp>
      <p:sp>
        <p:nvSpPr>
          <p:cNvPr name="Freeform 4" id="4"/>
          <p:cNvSpPr/>
          <p:nvPr/>
        </p:nvSpPr>
        <p:spPr>
          <a:xfrm flipH="false" flipV="false" rot="0">
            <a:off x="12450416" y="-1028700"/>
            <a:ext cx="6957152" cy="4114800"/>
          </a:xfrm>
          <a:custGeom>
            <a:avLst/>
            <a:gdLst/>
            <a:ahLst/>
            <a:cxnLst/>
            <a:rect r="r" b="b" t="t" l="l"/>
            <a:pathLst>
              <a:path h="4114800" w="6957152">
                <a:moveTo>
                  <a:pt x="0" y="0"/>
                </a:moveTo>
                <a:lnTo>
                  <a:pt x="6957152" y="0"/>
                </a:lnTo>
                <a:lnTo>
                  <a:pt x="69571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551773" y="1732355"/>
            <a:ext cx="6377219" cy="8229600"/>
          </a:xfrm>
          <a:custGeom>
            <a:avLst/>
            <a:gdLst/>
            <a:ahLst/>
            <a:cxnLst/>
            <a:rect r="r" b="b" t="t" l="l"/>
            <a:pathLst>
              <a:path h="8229600" w="6377219">
                <a:moveTo>
                  <a:pt x="0" y="0"/>
                </a:moveTo>
                <a:lnTo>
                  <a:pt x="6377219" y="0"/>
                </a:lnTo>
                <a:lnTo>
                  <a:pt x="6377219" y="8229600"/>
                </a:lnTo>
                <a:lnTo>
                  <a:pt x="0" y="8229600"/>
                </a:lnTo>
                <a:lnTo>
                  <a:pt x="0" y="0"/>
                </a:lnTo>
                <a:close/>
              </a:path>
            </a:pathLst>
          </a:custGeom>
          <a:blipFill>
            <a:blip r:embed="rId3"/>
            <a:stretch>
              <a:fillRect l="0" t="0" r="-150576" b="0"/>
            </a:stretch>
          </a:blipFill>
        </p:spPr>
      </p:sp>
      <p:grpSp>
        <p:nvGrpSpPr>
          <p:cNvPr name="Group 6" id="6"/>
          <p:cNvGrpSpPr/>
          <p:nvPr/>
        </p:nvGrpSpPr>
        <p:grpSpPr>
          <a:xfrm rot="0">
            <a:off x="1405667" y="3396233"/>
            <a:ext cx="5309390" cy="4901844"/>
            <a:chOff x="0" y="0"/>
            <a:chExt cx="7079186" cy="6535792"/>
          </a:xfrm>
        </p:grpSpPr>
        <p:sp>
          <p:nvSpPr>
            <p:cNvPr name="TextBox 7" id="7"/>
            <p:cNvSpPr txBox="true"/>
            <p:nvPr/>
          </p:nvSpPr>
          <p:spPr>
            <a:xfrm rot="0">
              <a:off x="0" y="76200"/>
              <a:ext cx="7079186" cy="893064"/>
            </a:xfrm>
            <a:prstGeom prst="rect">
              <a:avLst/>
            </a:prstGeom>
          </p:spPr>
          <p:txBody>
            <a:bodyPr anchor="t" rtlCol="false" tIns="0" lIns="0" bIns="0" rIns="0">
              <a:spAutoFit/>
            </a:bodyPr>
            <a:lstStyle/>
            <a:p>
              <a:pPr>
                <a:lnSpc>
                  <a:spcPts val="3936"/>
                </a:lnSpc>
              </a:pPr>
              <a:r>
                <a:rPr lang="en-US" sz="4800">
                  <a:solidFill>
                    <a:srgbClr val="000000"/>
                  </a:solidFill>
                  <a:latin typeface="Handyman"/>
                </a:rPr>
                <a:t>Give Authors Credit</a:t>
              </a:r>
            </a:p>
          </p:txBody>
        </p:sp>
        <p:sp>
          <p:nvSpPr>
            <p:cNvPr name="TextBox 8" id="8"/>
            <p:cNvSpPr txBox="true"/>
            <p:nvPr/>
          </p:nvSpPr>
          <p:spPr>
            <a:xfrm rot="0">
              <a:off x="0" y="1159035"/>
              <a:ext cx="7079186" cy="5376757"/>
            </a:xfrm>
            <a:prstGeom prst="rect">
              <a:avLst/>
            </a:prstGeom>
          </p:spPr>
          <p:txBody>
            <a:bodyPr anchor="t" rtlCol="false" tIns="0" lIns="0" bIns="0" rIns="0">
              <a:spAutoFit/>
            </a:bodyPr>
            <a:lstStyle/>
            <a:p>
              <a:pPr>
                <a:lnSpc>
                  <a:spcPts val="4000"/>
                </a:lnSpc>
              </a:pPr>
              <a:r>
                <a:rPr lang="en-US" sz="3200">
                  <a:solidFill>
                    <a:srgbClr val="000000"/>
                  </a:solidFill>
                  <a:latin typeface="Canva Sans"/>
                </a:rPr>
                <a:t>When using someone else’s work in your own – whether you’re quoting or paraphrasing – you’ll need to give credit where credit is due, or document what isn’t your work.</a:t>
              </a:r>
            </a:p>
            <a:p>
              <a:pPr>
                <a:lnSpc>
                  <a:spcPts val="4000"/>
                </a:lnSpc>
              </a:pPr>
            </a:p>
          </p:txBody>
        </p:sp>
      </p:grpSp>
      <p:grpSp>
        <p:nvGrpSpPr>
          <p:cNvPr name="Group 9" id="9"/>
          <p:cNvGrpSpPr/>
          <p:nvPr/>
        </p:nvGrpSpPr>
        <p:grpSpPr>
          <a:xfrm rot="0">
            <a:off x="10085688" y="3396233"/>
            <a:ext cx="5309390" cy="3892194"/>
            <a:chOff x="0" y="0"/>
            <a:chExt cx="7079186" cy="5189592"/>
          </a:xfrm>
        </p:grpSpPr>
        <p:sp>
          <p:nvSpPr>
            <p:cNvPr name="TextBox 10" id="10"/>
            <p:cNvSpPr txBox="true"/>
            <p:nvPr/>
          </p:nvSpPr>
          <p:spPr>
            <a:xfrm rot="0">
              <a:off x="0" y="76200"/>
              <a:ext cx="7079186" cy="893064"/>
            </a:xfrm>
            <a:prstGeom prst="rect">
              <a:avLst/>
            </a:prstGeom>
          </p:spPr>
          <p:txBody>
            <a:bodyPr anchor="t" rtlCol="false" tIns="0" lIns="0" bIns="0" rIns="0">
              <a:spAutoFit/>
            </a:bodyPr>
            <a:lstStyle/>
            <a:p>
              <a:pPr>
                <a:lnSpc>
                  <a:spcPts val="3936"/>
                </a:lnSpc>
              </a:pPr>
              <a:r>
                <a:rPr lang="en-US" sz="4800">
                  <a:solidFill>
                    <a:srgbClr val="000000"/>
                  </a:solidFill>
                  <a:latin typeface="Handyman"/>
                </a:rPr>
                <a:t>Use In-text Citations</a:t>
              </a:r>
            </a:p>
          </p:txBody>
        </p:sp>
        <p:sp>
          <p:nvSpPr>
            <p:cNvPr name="TextBox 11" id="11"/>
            <p:cNvSpPr txBox="true"/>
            <p:nvPr/>
          </p:nvSpPr>
          <p:spPr>
            <a:xfrm rot="0">
              <a:off x="0" y="1159035"/>
              <a:ext cx="7079186" cy="4030557"/>
            </a:xfrm>
            <a:prstGeom prst="rect">
              <a:avLst/>
            </a:prstGeom>
          </p:spPr>
          <p:txBody>
            <a:bodyPr anchor="t" rtlCol="false" tIns="0" lIns="0" bIns="0" rIns="0">
              <a:spAutoFit/>
            </a:bodyPr>
            <a:lstStyle/>
            <a:p>
              <a:pPr>
                <a:lnSpc>
                  <a:spcPts val="4000"/>
                </a:lnSpc>
              </a:pPr>
              <a:r>
                <a:rPr lang="en-US" sz="3200">
                  <a:solidFill>
                    <a:srgbClr val="000000"/>
                  </a:solidFill>
                  <a:latin typeface="Canva Sans"/>
                </a:rPr>
                <a:t>This is where in-text citations come in – you’ve seen a few already, but we’ll look at them more closely now.</a:t>
              </a:r>
            </a:p>
            <a:p>
              <a:pPr>
                <a:lnSpc>
                  <a:spcPts val="4000"/>
                </a:lnSpc>
              </a:pPr>
            </a:p>
          </p:txBody>
        </p:sp>
      </p:grpSp>
      <p:grpSp>
        <p:nvGrpSpPr>
          <p:cNvPr name="Group 12" id="12"/>
          <p:cNvGrpSpPr>
            <a:grpSpLocks noChangeAspect="true"/>
          </p:cNvGrpSpPr>
          <p:nvPr/>
        </p:nvGrpSpPr>
        <p:grpSpPr>
          <a:xfrm rot="0">
            <a:off x="14325076" y="-144203"/>
            <a:ext cx="3939306" cy="3939306"/>
            <a:chOff x="0" y="0"/>
            <a:chExt cx="12700000" cy="12700000"/>
          </a:xfrm>
        </p:grpSpPr>
        <p:sp>
          <p:nvSpPr>
            <p:cNvPr name="Freeform 13" id="13"/>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a:stretch>
                <a:fillRect l="0" t="-3869" r="0" b="-3869"/>
              </a:stretch>
            </a:blipFill>
          </p:spPr>
        </p:sp>
      </p:grpSp>
      <p:sp>
        <p:nvSpPr>
          <p:cNvPr name="Freeform 14" id="14"/>
          <p:cNvSpPr/>
          <p:nvPr/>
        </p:nvSpPr>
        <p:spPr>
          <a:xfrm flipH="false" flipV="false" rot="0">
            <a:off x="10575756" y="-1825450"/>
            <a:ext cx="3749320" cy="3650901"/>
          </a:xfrm>
          <a:custGeom>
            <a:avLst/>
            <a:gdLst/>
            <a:ahLst/>
            <a:cxnLst/>
            <a:rect r="r" b="b" t="t" l="l"/>
            <a:pathLst>
              <a:path h="3650901" w="3749320">
                <a:moveTo>
                  <a:pt x="0" y="0"/>
                </a:moveTo>
                <a:lnTo>
                  <a:pt x="3749320" y="0"/>
                </a:lnTo>
                <a:lnTo>
                  <a:pt x="3749320" y="3650900"/>
                </a:lnTo>
                <a:lnTo>
                  <a:pt x="0" y="3650900"/>
                </a:lnTo>
                <a:lnTo>
                  <a:pt x="0" y="0"/>
                </a:lnTo>
                <a:close/>
              </a:path>
            </a:pathLst>
          </a:custGeom>
          <a:blipFill>
            <a:blip r:embed="rId7"/>
            <a:stretch>
              <a:fillRect l="0" t="0" r="0" b="0"/>
            </a:stretch>
          </a:blipFill>
        </p:spPr>
      </p:sp>
      <p:sp>
        <p:nvSpPr>
          <p:cNvPr name="Freeform 15" id="15"/>
          <p:cNvSpPr/>
          <p:nvPr/>
        </p:nvSpPr>
        <p:spPr>
          <a:xfrm flipH="false" flipV="false" rot="0">
            <a:off x="5069542" y="8690038"/>
            <a:ext cx="4263733" cy="3193923"/>
          </a:xfrm>
          <a:custGeom>
            <a:avLst/>
            <a:gdLst/>
            <a:ahLst/>
            <a:cxnLst/>
            <a:rect r="r" b="b" t="t" l="l"/>
            <a:pathLst>
              <a:path h="3193923" w="4263733">
                <a:moveTo>
                  <a:pt x="0" y="0"/>
                </a:moveTo>
                <a:lnTo>
                  <a:pt x="4263733" y="0"/>
                </a:lnTo>
                <a:lnTo>
                  <a:pt x="4263733" y="3193924"/>
                </a:lnTo>
                <a:lnTo>
                  <a:pt x="0" y="31939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1667752" y="-100270"/>
            <a:ext cx="7884021" cy="1832625"/>
          </a:xfrm>
          <a:prstGeom prst="rect">
            <a:avLst/>
          </a:prstGeom>
        </p:spPr>
        <p:txBody>
          <a:bodyPr anchor="t" rtlCol="false" tIns="0" lIns="0" bIns="0" rIns="0">
            <a:spAutoFit/>
          </a:bodyPr>
          <a:lstStyle/>
          <a:p>
            <a:pPr algn="ctr">
              <a:lnSpc>
                <a:spcPts val="13439"/>
              </a:lnSpc>
            </a:pPr>
            <a:r>
              <a:rPr lang="en-US" sz="9599">
                <a:solidFill>
                  <a:srgbClr val="000000"/>
                </a:solidFill>
                <a:latin typeface="Handyman"/>
              </a:rPr>
              <a:t>In-text Citations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874197" y="-422039"/>
            <a:ext cx="8539605" cy="12878473"/>
          </a:xfrm>
          <a:custGeom>
            <a:avLst/>
            <a:gdLst/>
            <a:ahLst/>
            <a:cxnLst/>
            <a:rect r="r" b="b" t="t" l="l"/>
            <a:pathLst>
              <a:path h="12878473" w="8539605">
                <a:moveTo>
                  <a:pt x="0" y="0"/>
                </a:moveTo>
                <a:lnTo>
                  <a:pt x="8539606" y="0"/>
                </a:lnTo>
                <a:lnTo>
                  <a:pt x="8539606" y="12878473"/>
                </a:lnTo>
                <a:lnTo>
                  <a:pt x="0" y="12878473"/>
                </a:lnTo>
                <a:lnTo>
                  <a:pt x="0" y="0"/>
                </a:lnTo>
                <a:close/>
              </a:path>
            </a:pathLst>
          </a:custGeom>
          <a:blipFill>
            <a:blip r:embed="rId2"/>
            <a:stretch>
              <a:fillRect l="0" t="-12863" r="-45997" b="-12863"/>
            </a:stretch>
          </a:blipFill>
        </p:spPr>
      </p:sp>
      <p:grpSp>
        <p:nvGrpSpPr>
          <p:cNvPr name="Group 3" id="3"/>
          <p:cNvGrpSpPr/>
          <p:nvPr/>
        </p:nvGrpSpPr>
        <p:grpSpPr>
          <a:xfrm rot="0">
            <a:off x="3868693" y="2553157"/>
            <a:ext cx="10550613" cy="7733843"/>
            <a:chOff x="0" y="0"/>
            <a:chExt cx="14067484" cy="10311791"/>
          </a:xfrm>
        </p:grpSpPr>
        <p:sp>
          <p:nvSpPr>
            <p:cNvPr name="TextBox 4" id="4"/>
            <p:cNvSpPr txBox="true"/>
            <p:nvPr/>
          </p:nvSpPr>
          <p:spPr>
            <a:xfrm rot="0">
              <a:off x="0" y="161925"/>
              <a:ext cx="14067484" cy="1776603"/>
            </a:xfrm>
            <a:prstGeom prst="rect">
              <a:avLst/>
            </a:prstGeom>
          </p:spPr>
          <p:txBody>
            <a:bodyPr anchor="t" rtlCol="false" tIns="0" lIns="0" bIns="0" rIns="0">
              <a:spAutoFit/>
            </a:bodyPr>
            <a:lstStyle/>
            <a:p>
              <a:pPr algn="ctr">
                <a:lnSpc>
                  <a:spcPts val="7872"/>
                </a:lnSpc>
              </a:pPr>
              <a:r>
                <a:rPr lang="en-US" sz="9600">
                  <a:solidFill>
                    <a:srgbClr val="000000"/>
                  </a:solidFill>
                  <a:latin typeface="Handyman"/>
                </a:rPr>
                <a:t>In-text Citations</a:t>
              </a:r>
            </a:p>
          </p:txBody>
        </p:sp>
        <p:sp>
          <p:nvSpPr>
            <p:cNvPr name="TextBox 5" id="5"/>
            <p:cNvSpPr txBox="true"/>
            <p:nvPr/>
          </p:nvSpPr>
          <p:spPr>
            <a:xfrm rot="0">
              <a:off x="0" y="2090446"/>
              <a:ext cx="14067484" cy="8221345"/>
            </a:xfrm>
            <a:prstGeom prst="rect">
              <a:avLst/>
            </a:prstGeom>
          </p:spPr>
          <p:txBody>
            <a:bodyPr anchor="t" rtlCol="false" tIns="0" lIns="0" bIns="0" rIns="0">
              <a:spAutoFit/>
            </a:bodyPr>
            <a:lstStyle/>
            <a:p>
              <a:pPr marL="777238" indent="-388619" lvl="1">
                <a:lnSpc>
                  <a:spcPts val="4499"/>
                </a:lnSpc>
                <a:buFont typeface="Arial"/>
                <a:buChar char="•"/>
              </a:pPr>
              <a:r>
                <a:rPr lang="en-US" sz="3599">
                  <a:solidFill>
                    <a:srgbClr val="000000"/>
                  </a:solidFill>
                  <a:latin typeface="Canva Sans"/>
                </a:rPr>
                <a:t>These are used to cite resources within the text.</a:t>
              </a:r>
            </a:p>
            <a:p>
              <a:pPr>
                <a:lnSpc>
                  <a:spcPts val="4499"/>
                </a:lnSpc>
              </a:pPr>
            </a:p>
            <a:p>
              <a:pPr marL="777238" indent="-388619" lvl="1">
                <a:lnSpc>
                  <a:spcPts val="4499"/>
                </a:lnSpc>
                <a:buFont typeface="Arial"/>
                <a:buChar char="•"/>
              </a:pPr>
              <a:r>
                <a:rPr lang="en-US" sz="3599">
                  <a:solidFill>
                    <a:srgbClr val="000000"/>
                  </a:solidFill>
                  <a:latin typeface="Canva Sans"/>
                </a:rPr>
                <a:t>Every in-text citation should have a corresponding citation in the Works Cited section.</a:t>
              </a:r>
            </a:p>
            <a:p>
              <a:pPr>
                <a:lnSpc>
                  <a:spcPts val="4499"/>
                </a:lnSpc>
              </a:pPr>
            </a:p>
            <a:p>
              <a:pPr marL="777238" indent="-388619" lvl="1">
                <a:lnSpc>
                  <a:spcPts val="4499"/>
                </a:lnSpc>
                <a:buFont typeface="Arial"/>
                <a:buChar char="•"/>
              </a:pPr>
              <a:r>
                <a:rPr lang="en-US" sz="3599">
                  <a:solidFill>
                    <a:srgbClr val="000000"/>
                  </a:solidFill>
                  <a:latin typeface="Canva Sans"/>
                </a:rPr>
                <a:t>If you quote something directly from a text, then the citation will include the author or authors’ names and page number.</a:t>
              </a:r>
            </a:p>
            <a:p>
              <a:pPr>
                <a:lnSpc>
                  <a:spcPts val="4499"/>
                </a:lnSpc>
              </a:pPr>
            </a:p>
          </p:txBody>
        </p:sp>
      </p:grpSp>
      <p:sp>
        <p:nvSpPr>
          <p:cNvPr name="Freeform 6" id="6"/>
          <p:cNvSpPr/>
          <p:nvPr/>
        </p:nvSpPr>
        <p:spPr>
          <a:xfrm flipH="false" flipV="false" rot="1056128">
            <a:off x="12346447" y="1286849"/>
            <a:ext cx="3581987" cy="1697712"/>
          </a:xfrm>
          <a:custGeom>
            <a:avLst/>
            <a:gdLst/>
            <a:ahLst/>
            <a:cxnLst/>
            <a:rect r="r" b="b" t="t" l="l"/>
            <a:pathLst>
              <a:path h="1697712" w="3581987">
                <a:moveTo>
                  <a:pt x="0" y="0"/>
                </a:moveTo>
                <a:lnTo>
                  <a:pt x="3581986" y="0"/>
                </a:lnTo>
                <a:lnTo>
                  <a:pt x="3581986" y="1697713"/>
                </a:lnTo>
                <a:lnTo>
                  <a:pt x="0" y="1697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1507900" y="784987"/>
            <a:ext cx="4947445" cy="1942997"/>
          </a:xfrm>
          <a:custGeom>
            <a:avLst/>
            <a:gdLst/>
            <a:ahLst/>
            <a:cxnLst/>
            <a:rect r="r" b="b" t="t" l="l"/>
            <a:pathLst>
              <a:path h="1942997" w="4947445">
                <a:moveTo>
                  <a:pt x="4947446" y="0"/>
                </a:moveTo>
                <a:lnTo>
                  <a:pt x="0" y="0"/>
                </a:lnTo>
                <a:lnTo>
                  <a:pt x="0" y="1942997"/>
                </a:lnTo>
                <a:lnTo>
                  <a:pt x="4947446" y="1942997"/>
                </a:lnTo>
                <a:lnTo>
                  <a:pt x="494744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875690" y="740312"/>
            <a:ext cx="8745686" cy="11974842"/>
          </a:xfrm>
          <a:custGeom>
            <a:avLst/>
            <a:gdLst/>
            <a:ahLst/>
            <a:cxnLst/>
            <a:rect r="r" b="b" t="t" l="l"/>
            <a:pathLst>
              <a:path h="11974842" w="8745686">
                <a:moveTo>
                  <a:pt x="0" y="0"/>
                </a:moveTo>
                <a:lnTo>
                  <a:pt x="8745686" y="0"/>
                </a:lnTo>
                <a:lnTo>
                  <a:pt x="8745686" y="11974842"/>
                </a:lnTo>
                <a:lnTo>
                  <a:pt x="0" y="11974842"/>
                </a:lnTo>
                <a:lnTo>
                  <a:pt x="0" y="0"/>
                </a:lnTo>
                <a:close/>
              </a:path>
            </a:pathLst>
          </a:custGeom>
          <a:blipFill>
            <a:blip r:embed="rId2"/>
            <a:stretch>
              <a:fillRect l="-17386" t="-270" r="0" b="0"/>
            </a:stretch>
          </a:blipFill>
        </p:spPr>
      </p:sp>
      <p:sp>
        <p:nvSpPr>
          <p:cNvPr name="Freeform 3" id="3"/>
          <p:cNvSpPr/>
          <p:nvPr/>
        </p:nvSpPr>
        <p:spPr>
          <a:xfrm flipH="false" flipV="false" rot="0">
            <a:off x="12168601" y="5483660"/>
            <a:ext cx="5533350" cy="4114800"/>
          </a:xfrm>
          <a:custGeom>
            <a:avLst/>
            <a:gdLst/>
            <a:ahLst/>
            <a:cxnLst/>
            <a:rect r="r" b="b" t="t" l="l"/>
            <a:pathLst>
              <a:path h="4114800" w="5533350">
                <a:moveTo>
                  <a:pt x="0" y="0"/>
                </a:moveTo>
                <a:lnTo>
                  <a:pt x="5533350" y="0"/>
                </a:lnTo>
                <a:lnTo>
                  <a:pt x="55333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0319643" y="2318643"/>
            <a:ext cx="6939657" cy="6939657"/>
            <a:chOff x="0" y="0"/>
            <a:chExt cx="12700000" cy="12700000"/>
          </a:xfrm>
        </p:grpSpPr>
        <p:sp>
          <p:nvSpPr>
            <p:cNvPr name="Freeform 5" id="5"/>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0" t="-3869" r="0" b="-3869"/>
              </a:stretch>
            </a:blipFill>
          </p:spPr>
        </p:sp>
      </p:grpSp>
      <p:sp>
        <p:nvSpPr>
          <p:cNvPr name="Freeform 6" id="6"/>
          <p:cNvSpPr/>
          <p:nvPr/>
        </p:nvSpPr>
        <p:spPr>
          <a:xfrm flipH="false" flipV="false" rot="0">
            <a:off x="13520963" y="-1296798"/>
            <a:ext cx="3615441" cy="3615441"/>
          </a:xfrm>
          <a:custGeom>
            <a:avLst/>
            <a:gdLst/>
            <a:ahLst/>
            <a:cxnLst/>
            <a:rect r="r" b="b" t="t" l="l"/>
            <a:pathLst>
              <a:path h="3615441" w="3615441">
                <a:moveTo>
                  <a:pt x="0" y="0"/>
                </a:moveTo>
                <a:lnTo>
                  <a:pt x="3615441" y="0"/>
                </a:lnTo>
                <a:lnTo>
                  <a:pt x="3615441" y="3615441"/>
                </a:lnTo>
                <a:lnTo>
                  <a:pt x="0" y="36154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446854" y="8800816"/>
            <a:ext cx="2353261" cy="2182115"/>
          </a:xfrm>
          <a:custGeom>
            <a:avLst/>
            <a:gdLst/>
            <a:ahLst/>
            <a:cxnLst/>
            <a:rect r="r" b="b" t="t" l="l"/>
            <a:pathLst>
              <a:path h="2182115" w="2353261">
                <a:moveTo>
                  <a:pt x="0" y="0"/>
                </a:moveTo>
                <a:lnTo>
                  <a:pt x="2353261" y="0"/>
                </a:lnTo>
                <a:lnTo>
                  <a:pt x="2353261" y="2182114"/>
                </a:lnTo>
                <a:lnTo>
                  <a:pt x="0" y="218211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5892074" y="3901444"/>
            <a:ext cx="2019648" cy="7081486"/>
          </a:xfrm>
          <a:custGeom>
            <a:avLst/>
            <a:gdLst/>
            <a:ahLst/>
            <a:cxnLst/>
            <a:rect r="r" b="b" t="t" l="l"/>
            <a:pathLst>
              <a:path h="7081486" w="2019648">
                <a:moveTo>
                  <a:pt x="0" y="0"/>
                </a:moveTo>
                <a:lnTo>
                  <a:pt x="2019648" y="0"/>
                </a:lnTo>
                <a:lnTo>
                  <a:pt x="2019648" y="7081486"/>
                </a:lnTo>
                <a:lnTo>
                  <a:pt x="0" y="708148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5286693">
            <a:off x="9086554" y="1150000"/>
            <a:ext cx="1069645" cy="2337285"/>
          </a:xfrm>
          <a:custGeom>
            <a:avLst/>
            <a:gdLst/>
            <a:ahLst/>
            <a:cxnLst/>
            <a:rect r="r" b="b" t="t" l="l"/>
            <a:pathLst>
              <a:path h="2337285" w="1069645">
                <a:moveTo>
                  <a:pt x="0" y="0"/>
                </a:moveTo>
                <a:lnTo>
                  <a:pt x="1069645" y="0"/>
                </a:lnTo>
                <a:lnTo>
                  <a:pt x="1069645" y="2337285"/>
                </a:lnTo>
                <a:lnTo>
                  <a:pt x="0" y="23372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10" id="10"/>
          <p:cNvGrpSpPr/>
          <p:nvPr/>
        </p:nvGrpSpPr>
        <p:grpSpPr>
          <a:xfrm rot="0">
            <a:off x="1492321" y="1530410"/>
            <a:ext cx="7419355" cy="7446586"/>
            <a:chOff x="0" y="0"/>
            <a:chExt cx="9892473" cy="9928781"/>
          </a:xfrm>
        </p:grpSpPr>
        <p:sp>
          <p:nvSpPr>
            <p:cNvPr name="TextBox 11" id="11"/>
            <p:cNvSpPr txBox="true"/>
            <p:nvPr/>
          </p:nvSpPr>
          <p:spPr>
            <a:xfrm rot="0">
              <a:off x="0" y="161925"/>
              <a:ext cx="9892473" cy="3097403"/>
            </a:xfrm>
            <a:prstGeom prst="rect">
              <a:avLst/>
            </a:prstGeom>
          </p:spPr>
          <p:txBody>
            <a:bodyPr anchor="t" rtlCol="false" tIns="0" lIns="0" bIns="0" rIns="0">
              <a:spAutoFit/>
            </a:bodyPr>
            <a:lstStyle/>
            <a:p>
              <a:pPr>
                <a:lnSpc>
                  <a:spcPts val="7872"/>
                </a:lnSpc>
              </a:pPr>
              <a:r>
                <a:rPr lang="en-US" sz="9600">
                  <a:solidFill>
                    <a:srgbClr val="000000"/>
                  </a:solidFill>
                  <a:latin typeface="Handyman"/>
                </a:rPr>
                <a:t>In-text Citations</a:t>
              </a:r>
            </a:p>
          </p:txBody>
        </p:sp>
        <p:sp>
          <p:nvSpPr>
            <p:cNvPr name="TextBox 12" id="12"/>
            <p:cNvSpPr txBox="true"/>
            <p:nvPr/>
          </p:nvSpPr>
          <p:spPr>
            <a:xfrm rot="0">
              <a:off x="0" y="3440351"/>
              <a:ext cx="9892473" cy="6488430"/>
            </a:xfrm>
            <a:prstGeom prst="rect">
              <a:avLst/>
            </a:prstGeom>
          </p:spPr>
          <p:txBody>
            <a:bodyPr anchor="t" rtlCol="false" tIns="0" lIns="0" bIns="0" rIns="0">
              <a:spAutoFit/>
            </a:bodyPr>
            <a:lstStyle/>
            <a:p>
              <a:pPr>
                <a:lnSpc>
                  <a:spcPts val="4874"/>
                </a:lnSpc>
              </a:pPr>
              <a:r>
                <a:rPr lang="en-US" sz="3899">
                  <a:solidFill>
                    <a:srgbClr val="000000"/>
                  </a:solidFill>
                  <a:latin typeface="Canva Sans"/>
                </a:rPr>
                <a:t>Direct quotation, author named in a sentence.</a:t>
              </a:r>
            </a:p>
            <a:p>
              <a:pPr>
                <a:lnSpc>
                  <a:spcPts val="4874"/>
                </a:lnSpc>
              </a:pPr>
              <a:r>
                <a:rPr lang="en-US" sz="3899">
                  <a:solidFill>
                    <a:srgbClr val="000000"/>
                  </a:solidFill>
                  <a:latin typeface="Canva Sans"/>
                </a:rPr>
                <a:t> </a:t>
              </a:r>
            </a:p>
            <a:p>
              <a:pPr>
                <a:lnSpc>
                  <a:spcPts val="4874"/>
                </a:lnSpc>
              </a:pPr>
              <a:r>
                <a:rPr lang="en-US" sz="3899">
                  <a:solidFill>
                    <a:srgbClr val="000000"/>
                  </a:solidFill>
                  <a:latin typeface="Canva Sans"/>
                </a:rPr>
                <a:t> According to </a:t>
              </a:r>
              <a:r>
                <a:rPr lang="en-US" sz="3899">
                  <a:solidFill>
                    <a:srgbClr val="FF3131"/>
                  </a:solidFill>
                  <a:latin typeface="Canva Sans"/>
                </a:rPr>
                <a:t>Jones</a:t>
              </a:r>
              <a:r>
                <a:rPr lang="en-US" sz="3899">
                  <a:solidFill>
                    <a:srgbClr val="000000"/>
                  </a:solidFill>
                  <a:latin typeface="Canva Sans"/>
                </a:rPr>
                <a:t>, "Students often had difficulty using APA style, especially when it was their first time" </a:t>
              </a:r>
              <a:r>
                <a:rPr lang="en-US" sz="3899">
                  <a:solidFill>
                    <a:srgbClr val="FF3131"/>
                  </a:solidFill>
                  <a:latin typeface="Canva Sans"/>
                </a:rPr>
                <a:t>(199</a:t>
              </a:r>
              <a:r>
                <a:rPr lang="en-US" sz="3899">
                  <a:solidFill>
                    <a:srgbClr val="000000"/>
                  </a:solidFill>
                  <a:latin typeface="Canva Sans"/>
                </a:rPr>
                <a:t>).</a:t>
              </a:r>
            </a:p>
            <a:p>
              <a:pPr>
                <a:lnSpc>
                  <a:spcPts val="4874"/>
                </a:lnSpc>
              </a:pP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0" y="2555179"/>
            <a:ext cx="4478970" cy="4478460"/>
            <a:chOff x="0" y="0"/>
            <a:chExt cx="6350013" cy="6349289"/>
          </a:xfrm>
        </p:grpSpPr>
        <p:sp>
          <p:nvSpPr>
            <p:cNvPr name="Freeform 3" id="3"/>
            <p:cNvSpPr/>
            <p:nvPr/>
          </p:nvSpPr>
          <p:spPr>
            <a:xfrm flipH="false" flipV="false" rot="0">
              <a:off x="-95250" y="-95136"/>
              <a:ext cx="6540525" cy="6539573"/>
            </a:xfrm>
            <a:custGeom>
              <a:avLst/>
              <a:gdLst/>
              <a:ahLst/>
              <a:cxnLst/>
              <a:rect r="r" b="b" t="t" l="l"/>
              <a:pathLst>
                <a:path h="6539573" w="6540525">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
              <a:stretch>
                <a:fillRect l="0" t="-5" r="0" b="-5"/>
              </a:stretch>
            </a:blipFill>
          </p:spPr>
        </p:sp>
      </p:grpSp>
      <p:sp>
        <p:nvSpPr>
          <p:cNvPr name="TextBox 4" id="4"/>
          <p:cNvSpPr txBox="true"/>
          <p:nvPr/>
        </p:nvSpPr>
        <p:spPr>
          <a:xfrm rot="0">
            <a:off x="4893469" y="2705735"/>
            <a:ext cx="13394531" cy="4106545"/>
          </a:xfrm>
          <a:prstGeom prst="rect">
            <a:avLst/>
          </a:prstGeom>
        </p:spPr>
        <p:txBody>
          <a:bodyPr anchor="t" rtlCol="false" tIns="0" lIns="0" bIns="0" rIns="0">
            <a:spAutoFit/>
          </a:bodyPr>
          <a:lstStyle/>
          <a:p>
            <a:pPr>
              <a:lnSpc>
                <a:spcPts val="5599"/>
              </a:lnSpc>
            </a:pPr>
            <a:r>
              <a:rPr lang="en-US" sz="3999">
                <a:solidFill>
                  <a:srgbClr val="000000"/>
                </a:solidFill>
                <a:latin typeface="Canva Sans"/>
              </a:rPr>
              <a:t>Direct quotation, author </a:t>
            </a:r>
            <a:r>
              <a:rPr lang="en-US" sz="3999" u="sng">
                <a:solidFill>
                  <a:srgbClr val="000000"/>
                </a:solidFill>
                <a:latin typeface="Canva Sans"/>
              </a:rPr>
              <a:t>not</a:t>
            </a:r>
            <a:r>
              <a:rPr lang="en-US" sz="3999">
                <a:solidFill>
                  <a:srgbClr val="000000"/>
                </a:solidFill>
                <a:latin typeface="Canva Sans"/>
              </a:rPr>
              <a:t> named in sentence.</a:t>
            </a:r>
          </a:p>
          <a:p>
            <a:pPr>
              <a:lnSpc>
                <a:spcPts val="5599"/>
              </a:lnSpc>
            </a:pPr>
          </a:p>
          <a:p>
            <a:pPr>
              <a:lnSpc>
                <a:spcPts val="5599"/>
              </a:lnSpc>
            </a:pPr>
            <a:r>
              <a:rPr lang="en-US" sz="3999">
                <a:solidFill>
                  <a:srgbClr val="000000"/>
                </a:solidFill>
                <a:latin typeface="Canva Sans"/>
              </a:rPr>
              <a:t> According to some researchers, "Students often had </a:t>
            </a:r>
          </a:p>
          <a:p>
            <a:pPr>
              <a:lnSpc>
                <a:spcPts val="5599"/>
              </a:lnSpc>
            </a:pPr>
            <a:r>
              <a:rPr lang="en-US" sz="3999">
                <a:solidFill>
                  <a:srgbClr val="000000"/>
                </a:solidFill>
                <a:latin typeface="Canva Sans"/>
              </a:rPr>
              <a:t>difficulty using APA style, especially when it was their first time" </a:t>
            </a:r>
            <a:r>
              <a:rPr lang="en-US" sz="3999">
                <a:solidFill>
                  <a:srgbClr val="FF914D"/>
                </a:solidFill>
                <a:latin typeface="Canva Sans"/>
              </a:rPr>
              <a:t>(Jones 199)</a:t>
            </a:r>
            <a:r>
              <a:rPr lang="en-US" sz="3999">
                <a:solidFill>
                  <a:srgbClr val="000000"/>
                </a:solidFill>
                <a:latin typeface="Canva Sans"/>
              </a:rPr>
              <a:t>.</a:t>
            </a:r>
          </a:p>
          <a:p>
            <a:pPr algn="ctr">
              <a:lnSpc>
                <a:spcPts val="4759"/>
              </a:lnSpc>
            </a:pPr>
          </a:p>
        </p:txBody>
      </p:sp>
      <p:sp>
        <p:nvSpPr>
          <p:cNvPr name="Freeform 5" id="5"/>
          <p:cNvSpPr/>
          <p:nvPr/>
        </p:nvSpPr>
        <p:spPr>
          <a:xfrm flipH="false" flipV="false" rot="0">
            <a:off x="10122533" y="5746986"/>
            <a:ext cx="546658" cy="546658"/>
          </a:xfrm>
          <a:custGeom>
            <a:avLst/>
            <a:gdLst/>
            <a:ahLst/>
            <a:cxnLst/>
            <a:rect r="r" b="b" t="t" l="l"/>
            <a:pathLst>
              <a:path h="546658" w="546658">
                <a:moveTo>
                  <a:pt x="0" y="0"/>
                </a:moveTo>
                <a:lnTo>
                  <a:pt x="546658" y="0"/>
                </a:lnTo>
                <a:lnTo>
                  <a:pt x="546658" y="546658"/>
                </a:lnTo>
                <a:lnTo>
                  <a:pt x="0" y="54665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6697266" y="6663417"/>
            <a:ext cx="10055581" cy="3054383"/>
          </a:xfrm>
          <a:custGeom>
            <a:avLst/>
            <a:gdLst/>
            <a:ahLst/>
            <a:cxnLst/>
            <a:rect r="r" b="b" t="t" l="l"/>
            <a:pathLst>
              <a:path h="3054383" w="10055581">
                <a:moveTo>
                  <a:pt x="0" y="0"/>
                </a:moveTo>
                <a:lnTo>
                  <a:pt x="10055581" y="0"/>
                </a:lnTo>
                <a:lnTo>
                  <a:pt x="10055581" y="3054383"/>
                </a:lnTo>
                <a:lnTo>
                  <a:pt x="0" y="30543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2457152" y="339090"/>
            <a:ext cx="13373695" cy="1832625"/>
          </a:xfrm>
          <a:prstGeom prst="rect">
            <a:avLst/>
          </a:prstGeom>
        </p:spPr>
        <p:txBody>
          <a:bodyPr anchor="t" rtlCol="false" tIns="0" lIns="0" bIns="0" rIns="0">
            <a:spAutoFit/>
          </a:bodyPr>
          <a:lstStyle/>
          <a:p>
            <a:pPr algn="ctr">
              <a:lnSpc>
                <a:spcPts val="13439"/>
              </a:lnSpc>
            </a:pPr>
            <a:r>
              <a:rPr lang="en-US" sz="9599">
                <a:solidFill>
                  <a:srgbClr val="000000"/>
                </a:solidFill>
                <a:latin typeface="Handyman"/>
              </a:rPr>
              <a:t>In-text Citations, Continued</a:t>
            </a:r>
          </a:p>
        </p:txBody>
      </p:sp>
      <p:sp>
        <p:nvSpPr>
          <p:cNvPr name="TextBox 8" id="8"/>
          <p:cNvSpPr txBox="true"/>
          <p:nvPr/>
        </p:nvSpPr>
        <p:spPr>
          <a:xfrm rot="0">
            <a:off x="6831587" y="6966964"/>
            <a:ext cx="9786938" cy="2380615"/>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rPr>
              <a:t>Please note: the period doesn’t come until AFTER the in-text citation. The sentence isn’t complete until the citation is complete.</a:t>
            </a:r>
          </a:p>
          <a:p>
            <a:pPr algn="ctr">
              <a:lnSpc>
                <a:spcPts val="4759"/>
              </a:lnSpc>
            </a:pP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456623" y="-929956"/>
            <a:ext cx="14562329" cy="13775357"/>
          </a:xfrm>
          <a:custGeom>
            <a:avLst/>
            <a:gdLst/>
            <a:ahLst/>
            <a:cxnLst/>
            <a:rect r="r" b="b" t="t" l="l"/>
            <a:pathLst>
              <a:path h="13775357" w="14562329">
                <a:moveTo>
                  <a:pt x="0" y="0"/>
                </a:moveTo>
                <a:lnTo>
                  <a:pt x="14562329" y="0"/>
                </a:lnTo>
                <a:lnTo>
                  <a:pt x="14562329" y="13775357"/>
                </a:lnTo>
                <a:lnTo>
                  <a:pt x="0" y="13775357"/>
                </a:lnTo>
                <a:lnTo>
                  <a:pt x="0" y="0"/>
                </a:lnTo>
                <a:close/>
              </a:path>
            </a:pathLst>
          </a:custGeom>
          <a:blipFill>
            <a:blip r:embed="rId2"/>
            <a:stretch>
              <a:fillRect l="0" t="-11017" r="0" b="-11017"/>
            </a:stretch>
          </a:blipFill>
        </p:spPr>
      </p:sp>
      <p:sp>
        <p:nvSpPr>
          <p:cNvPr name="Freeform 3" id="3"/>
          <p:cNvSpPr/>
          <p:nvPr/>
        </p:nvSpPr>
        <p:spPr>
          <a:xfrm flipH="false" flipV="false" rot="0">
            <a:off x="14550777" y="464259"/>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73035" y="573725"/>
            <a:ext cx="5717879" cy="2443094"/>
          </a:xfrm>
          <a:custGeom>
            <a:avLst/>
            <a:gdLst/>
            <a:ahLst/>
            <a:cxnLst/>
            <a:rect r="r" b="b" t="t" l="l"/>
            <a:pathLst>
              <a:path h="2443094" w="5717879">
                <a:moveTo>
                  <a:pt x="0" y="0"/>
                </a:moveTo>
                <a:lnTo>
                  <a:pt x="5717879" y="0"/>
                </a:lnTo>
                <a:lnTo>
                  <a:pt x="5717879" y="2443094"/>
                </a:lnTo>
                <a:lnTo>
                  <a:pt x="0" y="24430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5413816" y="104775"/>
            <a:ext cx="8867989"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In-text Citations, Continued</a:t>
            </a:r>
          </a:p>
        </p:txBody>
      </p:sp>
      <p:sp>
        <p:nvSpPr>
          <p:cNvPr name="TextBox 8" id="8"/>
          <p:cNvSpPr txBox="true"/>
          <p:nvPr/>
        </p:nvSpPr>
        <p:spPr>
          <a:xfrm rot="0">
            <a:off x="2823473" y="2565480"/>
            <a:ext cx="12622756" cy="7721520"/>
          </a:xfrm>
          <a:prstGeom prst="rect">
            <a:avLst/>
          </a:prstGeom>
        </p:spPr>
        <p:txBody>
          <a:bodyPr anchor="t" rtlCol="false" tIns="0" lIns="0" bIns="0" rIns="0">
            <a:spAutoFit/>
          </a:bodyPr>
          <a:lstStyle/>
          <a:p>
            <a:pPr marL="758379" indent="-379189" lvl="1">
              <a:lnSpc>
                <a:spcPts val="4390"/>
              </a:lnSpc>
              <a:buFont typeface="Arial"/>
              <a:buChar char="•"/>
            </a:pPr>
            <a:r>
              <a:rPr lang="en-US" sz="3512">
                <a:solidFill>
                  <a:srgbClr val="000000"/>
                </a:solidFill>
                <a:latin typeface="Canva Sans"/>
              </a:rPr>
              <a:t>Long quotations (more than four lines) should be set apart (that is, not within the text, but in a block quotation)</a:t>
            </a:r>
          </a:p>
          <a:p>
            <a:pPr>
              <a:lnSpc>
                <a:spcPts val="4390"/>
              </a:lnSpc>
            </a:pPr>
          </a:p>
          <a:p>
            <a:pPr marL="758379" indent="-379189" lvl="1">
              <a:lnSpc>
                <a:spcPts val="4390"/>
              </a:lnSpc>
              <a:buFont typeface="Arial"/>
              <a:buChar char="•"/>
            </a:pPr>
            <a:r>
              <a:rPr lang="en-US" sz="3512">
                <a:solidFill>
                  <a:srgbClr val="000000"/>
                </a:solidFill>
                <a:latin typeface="Canva Sans"/>
              </a:rPr>
              <a:t>Omit quotation marks</a:t>
            </a:r>
          </a:p>
          <a:p>
            <a:pPr>
              <a:lnSpc>
                <a:spcPts val="4390"/>
              </a:lnSpc>
            </a:pPr>
          </a:p>
          <a:p>
            <a:pPr marL="758379" indent="-379189" lvl="1">
              <a:lnSpc>
                <a:spcPts val="4390"/>
              </a:lnSpc>
              <a:buFont typeface="Arial"/>
              <a:buChar char="•"/>
            </a:pPr>
            <a:r>
              <a:rPr lang="en-US" sz="3512">
                <a:solidFill>
                  <a:srgbClr val="000000"/>
                </a:solidFill>
                <a:latin typeface="Canva Sans"/>
              </a:rPr>
              <a:t>Indent 1 inch (2 hits to the Tab key) from margin</a:t>
            </a:r>
          </a:p>
          <a:p>
            <a:pPr>
              <a:lnSpc>
                <a:spcPts val="4390"/>
              </a:lnSpc>
            </a:pPr>
          </a:p>
          <a:p>
            <a:pPr marL="758379" indent="-379189" lvl="1">
              <a:lnSpc>
                <a:spcPts val="4390"/>
              </a:lnSpc>
              <a:buFont typeface="Arial"/>
              <a:buChar char="•"/>
            </a:pPr>
            <a:r>
              <a:rPr lang="en-US" sz="3512">
                <a:solidFill>
                  <a:srgbClr val="000000"/>
                </a:solidFill>
                <a:latin typeface="Canva Sans"/>
              </a:rPr>
              <a:t>Maintain double spacing</a:t>
            </a:r>
          </a:p>
          <a:p>
            <a:pPr>
              <a:lnSpc>
                <a:spcPts val="4390"/>
              </a:lnSpc>
            </a:pPr>
          </a:p>
          <a:p>
            <a:pPr marL="758379" indent="-379189" lvl="1">
              <a:lnSpc>
                <a:spcPts val="4390"/>
              </a:lnSpc>
              <a:buFont typeface="Arial"/>
              <a:buChar char="•"/>
            </a:pPr>
            <a:r>
              <a:rPr lang="en-US" sz="3512">
                <a:solidFill>
                  <a:srgbClr val="000000"/>
                </a:solidFill>
                <a:latin typeface="Canva Sans"/>
              </a:rPr>
              <a:t>Same rules apply for in-text citation, EXCEPT that the quotation will end with its punctuation, then followed by the citation</a:t>
            </a:r>
          </a:p>
          <a:p>
            <a:pPr algn="l" marL="0" indent="0" lvl="0">
              <a:lnSpc>
                <a:spcPts val="4390"/>
              </a:lnSpc>
              <a:spcBef>
                <a:spcPct val="0"/>
              </a:spcBef>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10389676">
            <a:off x="-3419152" y="6172200"/>
            <a:ext cx="8895703" cy="8229600"/>
          </a:xfrm>
          <a:custGeom>
            <a:avLst/>
            <a:gdLst/>
            <a:ahLst/>
            <a:cxnLst/>
            <a:rect r="r" b="b" t="t" l="l"/>
            <a:pathLst>
              <a:path h="8229600" w="8895703">
                <a:moveTo>
                  <a:pt x="0" y="0"/>
                </a:moveTo>
                <a:lnTo>
                  <a:pt x="8895704" y="0"/>
                </a:lnTo>
                <a:lnTo>
                  <a:pt x="8895704"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154097" y="1028700"/>
            <a:ext cx="15979806" cy="8229600"/>
          </a:xfrm>
          <a:custGeom>
            <a:avLst/>
            <a:gdLst/>
            <a:ahLst/>
            <a:cxnLst/>
            <a:rect r="r" b="b" t="t" l="l"/>
            <a:pathLst>
              <a:path h="8229600" w="15979806">
                <a:moveTo>
                  <a:pt x="0" y="0"/>
                </a:moveTo>
                <a:lnTo>
                  <a:pt x="15979806" y="0"/>
                </a:lnTo>
                <a:lnTo>
                  <a:pt x="15979806"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636887" y="655162"/>
            <a:ext cx="6286121" cy="1924067"/>
          </a:xfrm>
          <a:custGeom>
            <a:avLst/>
            <a:gdLst/>
            <a:ahLst/>
            <a:cxnLst/>
            <a:rect r="r" b="b" t="t" l="l"/>
            <a:pathLst>
              <a:path h="1924067" w="6286121">
                <a:moveTo>
                  <a:pt x="0" y="0"/>
                </a:moveTo>
                <a:lnTo>
                  <a:pt x="6286121" y="0"/>
                </a:lnTo>
                <a:lnTo>
                  <a:pt x="6286121" y="1924067"/>
                </a:lnTo>
                <a:lnTo>
                  <a:pt x="0" y="19240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84709">
            <a:off x="15520972" y="7469854"/>
            <a:ext cx="2164714" cy="2368277"/>
          </a:xfrm>
          <a:custGeom>
            <a:avLst/>
            <a:gdLst/>
            <a:ahLst/>
            <a:cxnLst/>
            <a:rect r="r" b="b" t="t" l="l"/>
            <a:pathLst>
              <a:path h="2368277" w="2164714">
                <a:moveTo>
                  <a:pt x="0" y="0"/>
                </a:moveTo>
                <a:lnTo>
                  <a:pt x="2164714" y="0"/>
                </a:lnTo>
                <a:lnTo>
                  <a:pt x="2164714" y="2368276"/>
                </a:lnTo>
                <a:lnTo>
                  <a:pt x="0" y="23682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504293" y="2085267"/>
            <a:ext cx="2732421" cy="1564932"/>
          </a:xfrm>
          <a:custGeom>
            <a:avLst/>
            <a:gdLst/>
            <a:ahLst/>
            <a:cxnLst/>
            <a:rect r="r" b="b" t="t" l="l"/>
            <a:pathLst>
              <a:path h="1564932" w="2732421">
                <a:moveTo>
                  <a:pt x="0" y="0"/>
                </a:moveTo>
                <a:lnTo>
                  <a:pt x="2732421" y="0"/>
                </a:lnTo>
                <a:lnTo>
                  <a:pt x="2732421" y="1564932"/>
                </a:lnTo>
                <a:lnTo>
                  <a:pt x="0" y="15649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1628572" y="2085267"/>
            <a:ext cx="14875720" cy="5372733"/>
            <a:chOff x="0" y="0"/>
            <a:chExt cx="19834294" cy="7163644"/>
          </a:xfrm>
        </p:grpSpPr>
        <p:sp>
          <p:nvSpPr>
            <p:cNvPr name="TextBox 8" id="8"/>
            <p:cNvSpPr txBox="true"/>
            <p:nvPr/>
          </p:nvSpPr>
          <p:spPr>
            <a:xfrm rot="0">
              <a:off x="0" y="152400"/>
              <a:ext cx="19834294" cy="1747823"/>
            </a:xfrm>
            <a:prstGeom prst="rect">
              <a:avLst/>
            </a:prstGeom>
          </p:spPr>
          <p:txBody>
            <a:bodyPr anchor="t" rtlCol="false" tIns="0" lIns="0" bIns="0" rIns="0">
              <a:spAutoFit/>
            </a:bodyPr>
            <a:lstStyle/>
            <a:p>
              <a:pPr algn="ctr">
                <a:lnSpc>
                  <a:spcPts val="7707"/>
                </a:lnSpc>
              </a:pPr>
              <a:r>
                <a:rPr lang="en-US" sz="9399">
                  <a:solidFill>
                    <a:srgbClr val="000000"/>
                  </a:solidFill>
                  <a:latin typeface="Handyman"/>
                </a:rPr>
                <a:t>In-text Citations, Continued</a:t>
              </a:r>
            </a:p>
          </p:txBody>
        </p:sp>
        <p:sp>
          <p:nvSpPr>
            <p:cNvPr name="TextBox 9" id="9"/>
            <p:cNvSpPr txBox="true"/>
            <p:nvPr/>
          </p:nvSpPr>
          <p:spPr>
            <a:xfrm rot="0">
              <a:off x="0" y="2099519"/>
              <a:ext cx="19834294" cy="5064125"/>
            </a:xfrm>
            <a:prstGeom prst="rect">
              <a:avLst/>
            </a:prstGeom>
          </p:spPr>
          <p:txBody>
            <a:bodyPr anchor="t" rtlCol="false" tIns="0" lIns="0" bIns="0" rIns="0">
              <a:spAutoFit/>
            </a:bodyPr>
            <a:lstStyle/>
            <a:p>
              <a:pPr>
                <a:lnSpc>
                  <a:spcPts val="3750"/>
                </a:lnSpc>
              </a:pPr>
              <a:r>
                <a:rPr lang="en-US" sz="3000">
                  <a:solidFill>
                    <a:srgbClr val="000000"/>
                  </a:solidFill>
                  <a:latin typeface="Canva Sans Bold"/>
                </a:rPr>
                <a:t>Long direct quotation</a:t>
              </a:r>
            </a:p>
            <a:p>
              <a:pPr>
                <a:lnSpc>
                  <a:spcPts val="3750"/>
                </a:lnSpc>
              </a:pPr>
            </a:p>
            <a:p>
              <a:pPr>
                <a:lnSpc>
                  <a:spcPts val="3750"/>
                </a:lnSpc>
              </a:pPr>
              <a:r>
                <a:rPr lang="en-US" sz="3000">
                  <a:solidFill>
                    <a:srgbClr val="000000"/>
                  </a:solidFill>
                  <a:latin typeface="Canva Sans"/>
                </a:rPr>
                <a:t>One study found the following: </a:t>
              </a:r>
            </a:p>
            <a:p>
              <a:pPr>
                <a:lnSpc>
                  <a:spcPts val="3750"/>
                </a:lnSpc>
              </a:pPr>
              <a:r>
                <a:rPr lang="en-US" sz="3000">
                  <a:solidFill>
                    <a:srgbClr val="000000"/>
                  </a:solidFill>
                  <a:latin typeface="Canva Sans"/>
                </a:rPr>
                <a:t>           Students often had difficulty using APA style,  especially when it was their                </a:t>
              </a:r>
            </a:p>
            <a:p>
              <a:pPr>
                <a:lnSpc>
                  <a:spcPts val="3750"/>
                </a:lnSpc>
              </a:pPr>
              <a:r>
                <a:rPr lang="en-US" sz="3000">
                  <a:solidFill>
                    <a:srgbClr val="000000"/>
                  </a:solidFill>
                  <a:latin typeface="Canva Sans"/>
                </a:rPr>
                <a:t>            </a:t>
              </a:r>
              <a:r>
                <a:rPr lang="en-US" sz="3000">
                  <a:solidFill>
                    <a:srgbClr val="000000"/>
                  </a:solidFill>
                  <a:latin typeface="Canva Sans"/>
                </a:rPr>
                <a:t>first time citing  sources. This difficulty could be attributed to the  fact that  </a:t>
              </a:r>
            </a:p>
            <a:p>
              <a:pPr>
                <a:lnSpc>
                  <a:spcPts val="3750"/>
                </a:lnSpc>
              </a:pPr>
              <a:r>
                <a:rPr lang="en-US" sz="3000">
                  <a:solidFill>
                    <a:srgbClr val="000000"/>
                  </a:solidFill>
                  <a:latin typeface="Canva Sans"/>
                </a:rPr>
                <a:t>            </a:t>
              </a:r>
              <a:r>
                <a:rPr lang="en-US" sz="3000">
                  <a:solidFill>
                    <a:srgbClr val="000000"/>
                  </a:solidFill>
                  <a:latin typeface="Canva Sans"/>
                </a:rPr>
                <a:t>many students failed to purchase a style manual or to ask their teacher for </a:t>
              </a:r>
            </a:p>
            <a:p>
              <a:pPr>
                <a:lnSpc>
                  <a:spcPts val="3750"/>
                </a:lnSpc>
              </a:pPr>
              <a:r>
                <a:rPr lang="en-US" sz="3000">
                  <a:solidFill>
                    <a:srgbClr val="000000"/>
                  </a:solidFill>
                  <a:latin typeface="Canva Sans"/>
                </a:rPr>
                <a:t>             </a:t>
              </a:r>
              <a:r>
                <a:rPr lang="en-US" sz="3000">
                  <a:solidFill>
                    <a:srgbClr val="000000"/>
                  </a:solidFill>
                  <a:latin typeface="Canva Sans"/>
                </a:rPr>
                <a:t>help. </a:t>
              </a:r>
              <a:r>
                <a:rPr lang="en-US" sz="3000">
                  <a:solidFill>
                    <a:srgbClr val="FF3131"/>
                  </a:solidFill>
                  <a:latin typeface="Canva Sans"/>
                </a:rPr>
                <a:t>(Jones 199)</a:t>
              </a:r>
            </a:p>
            <a:p>
              <a:pPr>
                <a:lnSpc>
                  <a:spcPts val="3750"/>
                </a:lnSpc>
              </a:pP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874197" y="-422039"/>
            <a:ext cx="8539605" cy="12878473"/>
          </a:xfrm>
          <a:custGeom>
            <a:avLst/>
            <a:gdLst/>
            <a:ahLst/>
            <a:cxnLst/>
            <a:rect r="r" b="b" t="t" l="l"/>
            <a:pathLst>
              <a:path h="12878473" w="8539605">
                <a:moveTo>
                  <a:pt x="0" y="0"/>
                </a:moveTo>
                <a:lnTo>
                  <a:pt x="8539606" y="0"/>
                </a:lnTo>
                <a:lnTo>
                  <a:pt x="8539606" y="12878473"/>
                </a:lnTo>
                <a:lnTo>
                  <a:pt x="0" y="12878473"/>
                </a:lnTo>
                <a:lnTo>
                  <a:pt x="0" y="0"/>
                </a:lnTo>
                <a:close/>
              </a:path>
            </a:pathLst>
          </a:custGeom>
          <a:blipFill>
            <a:blip r:embed="rId2"/>
            <a:stretch>
              <a:fillRect l="0" t="-12863" r="-45997" b="-12863"/>
            </a:stretch>
          </a:blipFill>
        </p:spPr>
      </p:sp>
      <p:grpSp>
        <p:nvGrpSpPr>
          <p:cNvPr name="Group 3" id="3"/>
          <p:cNvGrpSpPr/>
          <p:nvPr/>
        </p:nvGrpSpPr>
        <p:grpSpPr>
          <a:xfrm rot="0">
            <a:off x="3868693" y="1495882"/>
            <a:ext cx="10550613" cy="9848393"/>
            <a:chOff x="0" y="0"/>
            <a:chExt cx="14067484" cy="13131191"/>
          </a:xfrm>
        </p:grpSpPr>
        <p:sp>
          <p:nvSpPr>
            <p:cNvPr name="TextBox 4" id="4"/>
            <p:cNvSpPr txBox="true"/>
            <p:nvPr/>
          </p:nvSpPr>
          <p:spPr>
            <a:xfrm rot="0">
              <a:off x="0" y="161925"/>
              <a:ext cx="14067484" cy="3097403"/>
            </a:xfrm>
            <a:prstGeom prst="rect">
              <a:avLst/>
            </a:prstGeom>
          </p:spPr>
          <p:txBody>
            <a:bodyPr anchor="t" rtlCol="false" tIns="0" lIns="0" bIns="0" rIns="0">
              <a:spAutoFit/>
            </a:bodyPr>
            <a:lstStyle/>
            <a:p>
              <a:pPr algn="ctr">
                <a:lnSpc>
                  <a:spcPts val="7872"/>
                </a:lnSpc>
              </a:pPr>
              <a:r>
                <a:rPr lang="en-US" sz="9600">
                  <a:solidFill>
                    <a:srgbClr val="000000"/>
                  </a:solidFill>
                  <a:latin typeface="Handyman"/>
                </a:rPr>
                <a:t>In-text Citations, Continued</a:t>
              </a:r>
            </a:p>
          </p:txBody>
        </p:sp>
        <p:sp>
          <p:nvSpPr>
            <p:cNvPr name="TextBox 5" id="5"/>
            <p:cNvSpPr txBox="true"/>
            <p:nvPr/>
          </p:nvSpPr>
          <p:spPr>
            <a:xfrm rot="0">
              <a:off x="0" y="3411246"/>
              <a:ext cx="14067484" cy="9719945"/>
            </a:xfrm>
            <a:prstGeom prst="rect">
              <a:avLst/>
            </a:prstGeom>
          </p:spPr>
          <p:txBody>
            <a:bodyPr anchor="t" rtlCol="false" tIns="0" lIns="0" bIns="0" rIns="0">
              <a:spAutoFit/>
            </a:bodyPr>
            <a:lstStyle/>
            <a:p>
              <a:pPr marL="777238" indent="-388619" lvl="1">
                <a:lnSpc>
                  <a:spcPts val="4499"/>
                </a:lnSpc>
                <a:buFont typeface="Arial"/>
                <a:buChar char="•"/>
              </a:pPr>
              <a:r>
                <a:rPr lang="en-US" sz="3599">
                  <a:solidFill>
                    <a:srgbClr val="000000"/>
                  </a:solidFill>
                  <a:latin typeface="Canva Sans"/>
                </a:rPr>
                <a:t>Even if you’re paraphrasing something, you’ll still need to identify the original source</a:t>
              </a:r>
            </a:p>
            <a:p>
              <a:pPr>
                <a:lnSpc>
                  <a:spcPts val="4499"/>
                </a:lnSpc>
              </a:pPr>
            </a:p>
            <a:p>
              <a:pPr marL="777238" indent="-388619" lvl="1">
                <a:lnSpc>
                  <a:spcPts val="4499"/>
                </a:lnSpc>
                <a:buFont typeface="Arial"/>
                <a:buChar char="•"/>
              </a:pPr>
              <a:r>
                <a:rPr lang="en-US" sz="3599">
                  <a:solidFill>
                    <a:srgbClr val="000000"/>
                  </a:solidFill>
                  <a:latin typeface="Canva Sans"/>
                </a:rPr>
                <a:t>In-text citations work for paraphrasing, too</a:t>
              </a:r>
            </a:p>
            <a:p>
              <a:pPr>
                <a:lnSpc>
                  <a:spcPts val="4499"/>
                </a:lnSpc>
              </a:pPr>
            </a:p>
            <a:p>
              <a:pPr>
                <a:lnSpc>
                  <a:spcPts val="4437"/>
                </a:lnSpc>
              </a:pPr>
            </a:p>
            <a:p>
              <a:pPr marL="766444" indent="-383222" lvl="1">
                <a:lnSpc>
                  <a:spcPts val="4437"/>
                </a:lnSpc>
                <a:buFont typeface="Arial"/>
                <a:buChar char="•"/>
              </a:pPr>
              <a:r>
                <a:rPr lang="en-US" sz="3549">
                  <a:solidFill>
                    <a:srgbClr val="000000"/>
                  </a:solidFill>
                  <a:latin typeface="Canva Sans"/>
                </a:rPr>
                <a:t>The in-text citations will include the author’s name and page numbers, if available; remember, if the author is unknown, use an abbreviated version of the title</a:t>
              </a:r>
            </a:p>
            <a:p>
              <a:pPr>
                <a:lnSpc>
                  <a:spcPts val="4499"/>
                </a:lnSpc>
              </a:pPr>
            </a:p>
            <a:p>
              <a:pPr>
                <a:lnSpc>
                  <a:spcPts val="4499"/>
                </a:lnSpc>
              </a:pPr>
            </a:p>
          </p:txBody>
        </p:sp>
      </p:grpSp>
      <p:sp>
        <p:nvSpPr>
          <p:cNvPr name="Freeform 6" id="6"/>
          <p:cNvSpPr/>
          <p:nvPr/>
        </p:nvSpPr>
        <p:spPr>
          <a:xfrm flipH="false" flipV="false" rot="1056128">
            <a:off x="13504470" y="501862"/>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1507900" y="-481352"/>
            <a:ext cx="4947445" cy="1942997"/>
          </a:xfrm>
          <a:custGeom>
            <a:avLst/>
            <a:gdLst/>
            <a:ahLst/>
            <a:cxnLst/>
            <a:rect r="r" b="b" t="t" l="l"/>
            <a:pathLst>
              <a:path h="1942997" w="4947445">
                <a:moveTo>
                  <a:pt x="4947446" y="0"/>
                </a:moveTo>
                <a:lnTo>
                  <a:pt x="0" y="0"/>
                </a:lnTo>
                <a:lnTo>
                  <a:pt x="0" y="1942997"/>
                </a:lnTo>
                <a:lnTo>
                  <a:pt x="4947446" y="1942997"/>
                </a:lnTo>
                <a:lnTo>
                  <a:pt x="494744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TextBox 2" id="2"/>
          <p:cNvSpPr txBox="true"/>
          <p:nvPr/>
        </p:nvSpPr>
        <p:spPr>
          <a:xfrm rot="0">
            <a:off x="253157" y="2400617"/>
            <a:ext cx="13023243" cy="7220512"/>
          </a:xfrm>
          <a:prstGeom prst="rect">
            <a:avLst/>
          </a:prstGeom>
        </p:spPr>
        <p:txBody>
          <a:bodyPr anchor="t" rtlCol="false" tIns="0" lIns="0" bIns="0" rIns="0">
            <a:spAutoFit/>
          </a:bodyPr>
          <a:lstStyle/>
          <a:p>
            <a:pPr>
              <a:lnSpc>
                <a:spcPts val="5219"/>
              </a:lnSpc>
            </a:pPr>
            <a:r>
              <a:rPr lang="en-US" sz="3727">
                <a:solidFill>
                  <a:srgbClr val="000000"/>
                </a:solidFill>
                <a:latin typeface="Canva Sans Bold"/>
              </a:rPr>
              <a:t>Paraphrasing in-text citations</a:t>
            </a:r>
          </a:p>
          <a:p>
            <a:pPr>
              <a:lnSpc>
                <a:spcPts val="5219"/>
              </a:lnSpc>
            </a:pPr>
          </a:p>
          <a:p>
            <a:pPr>
              <a:lnSpc>
                <a:spcPts val="5219"/>
              </a:lnSpc>
            </a:pPr>
            <a:r>
              <a:rPr lang="en-US" sz="3727">
                <a:solidFill>
                  <a:srgbClr val="000000"/>
                </a:solidFill>
                <a:latin typeface="Canva Sans"/>
              </a:rPr>
              <a:t>According to Jones, APA style is a difficult citation format for first-time learners (199).</a:t>
            </a:r>
          </a:p>
          <a:p>
            <a:pPr>
              <a:lnSpc>
                <a:spcPts val="5219"/>
              </a:lnSpc>
            </a:pPr>
          </a:p>
          <a:p>
            <a:pPr>
              <a:lnSpc>
                <a:spcPts val="5219"/>
              </a:lnSpc>
            </a:pPr>
            <a:r>
              <a:rPr lang="en-US" sz="3727">
                <a:solidFill>
                  <a:srgbClr val="000000"/>
                </a:solidFill>
                <a:latin typeface="Canva Sans"/>
              </a:rPr>
              <a:t>APA style is a difficult citation format for first-time learners (Jones 199).</a:t>
            </a:r>
          </a:p>
          <a:p>
            <a:pPr>
              <a:lnSpc>
                <a:spcPts val="5219"/>
              </a:lnSpc>
            </a:pPr>
          </a:p>
          <a:p>
            <a:pPr>
              <a:lnSpc>
                <a:spcPts val="5219"/>
              </a:lnSpc>
            </a:pPr>
            <a:r>
              <a:rPr lang="en-US" sz="3727">
                <a:solidFill>
                  <a:srgbClr val="000000"/>
                </a:solidFill>
                <a:latin typeface="Canva Sans"/>
              </a:rPr>
              <a:t>MLA uses an author-page format in in-text citations (“MLA In-Text Citations”).</a:t>
            </a:r>
          </a:p>
          <a:p>
            <a:pPr>
              <a:lnSpc>
                <a:spcPts val="5219"/>
              </a:lnSpc>
            </a:pPr>
          </a:p>
        </p:txBody>
      </p:sp>
      <p:sp>
        <p:nvSpPr>
          <p:cNvPr name="Freeform 3" id="3"/>
          <p:cNvSpPr/>
          <p:nvPr/>
        </p:nvSpPr>
        <p:spPr>
          <a:xfrm flipH="false" flipV="false" rot="0">
            <a:off x="13087719" y="3996336"/>
            <a:ext cx="3942727" cy="4114800"/>
          </a:xfrm>
          <a:custGeom>
            <a:avLst/>
            <a:gdLst/>
            <a:ahLst/>
            <a:cxnLst/>
            <a:rect r="r" b="b" t="t" l="l"/>
            <a:pathLst>
              <a:path h="4114800" w="3942727">
                <a:moveTo>
                  <a:pt x="0" y="0"/>
                </a:moveTo>
                <a:lnTo>
                  <a:pt x="3942727" y="0"/>
                </a:lnTo>
                <a:lnTo>
                  <a:pt x="394272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3362548" y="76832"/>
            <a:ext cx="11562904" cy="1579887"/>
          </a:xfrm>
          <a:prstGeom prst="rect">
            <a:avLst/>
          </a:prstGeom>
        </p:spPr>
        <p:txBody>
          <a:bodyPr anchor="t" rtlCol="false" tIns="0" lIns="0" bIns="0" rIns="0">
            <a:spAutoFit/>
          </a:bodyPr>
          <a:lstStyle/>
          <a:p>
            <a:pPr algn="ctr">
              <a:lnSpc>
                <a:spcPts val="11619"/>
              </a:lnSpc>
            </a:pPr>
            <a:r>
              <a:rPr lang="en-US" sz="8299">
                <a:solidFill>
                  <a:srgbClr val="000000"/>
                </a:solidFill>
                <a:latin typeface="Handyman"/>
              </a:rPr>
              <a:t>In-text Citations, Continued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456623" y="-929956"/>
            <a:ext cx="14562329" cy="13775357"/>
          </a:xfrm>
          <a:custGeom>
            <a:avLst/>
            <a:gdLst/>
            <a:ahLst/>
            <a:cxnLst/>
            <a:rect r="r" b="b" t="t" l="l"/>
            <a:pathLst>
              <a:path h="13775357" w="14562329">
                <a:moveTo>
                  <a:pt x="0" y="0"/>
                </a:moveTo>
                <a:lnTo>
                  <a:pt x="14562329" y="0"/>
                </a:lnTo>
                <a:lnTo>
                  <a:pt x="14562329" y="13775357"/>
                </a:lnTo>
                <a:lnTo>
                  <a:pt x="0" y="13775357"/>
                </a:lnTo>
                <a:lnTo>
                  <a:pt x="0" y="0"/>
                </a:lnTo>
                <a:close/>
              </a:path>
            </a:pathLst>
          </a:custGeom>
          <a:blipFill>
            <a:blip r:embed="rId2"/>
            <a:stretch>
              <a:fillRect l="0" t="-11017" r="0" b="-11017"/>
            </a:stretch>
          </a:blipFill>
        </p:spPr>
      </p:sp>
      <p:sp>
        <p:nvSpPr>
          <p:cNvPr name="Freeform 3" id="3"/>
          <p:cNvSpPr/>
          <p:nvPr/>
        </p:nvSpPr>
        <p:spPr>
          <a:xfrm flipH="false" flipV="false" rot="0">
            <a:off x="14550777" y="464259"/>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73035" y="573725"/>
            <a:ext cx="5717879" cy="2443094"/>
          </a:xfrm>
          <a:custGeom>
            <a:avLst/>
            <a:gdLst/>
            <a:ahLst/>
            <a:cxnLst/>
            <a:rect r="r" b="b" t="t" l="l"/>
            <a:pathLst>
              <a:path h="2443094" w="5717879">
                <a:moveTo>
                  <a:pt x="0" y="0"/>
                </a:moveTo>
                <a:lnTo>
                  <a:pt x="5717879" y="0"/>
                </a:lnTo>
                <a:lnTo>
                  <a:pt x="5717879" y="2443094"/>
                </a:lnTo>
                <a:lnTo>
                  <a:pt x="0" y="24430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5413816" y="104775"/>
            <a:ext cx="8867989" cy="13521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Works Cited</a:t>
            </a:r>
          </a:p>
        </p:txBody>
      </p:sp>
      <p:sp>
        <p:nvSpPr>
          <p:cNvPr name="TextBox 8" id="8"/>
          <p:cNvSpPr txBox="true"/>
          <p:nvPr/>
        </p:nvSpPr>
        <p:spPr>
          <a:xfrm rot="0">
            <a:off x="2823473" y="2555955"/>
            <a:ext cx="12622756" cy="6244867"/>
          </a:xfrm>
          <a:prstGeom prst="rect">
            <a:avLst/>
          </a:prstGeom>
        </p:spPr>
        <p:txBody>
          <a:bodyPr anchor="t" rtlCol="false" tIns="0" lIns="0" bIns="0" rIns="0">
            <a:spAutoFit/>
          </a:bodyPr>
          <a:lstStyle/>
          <a:p>
            <a:pPr marL="777240" indent="-388620" lvl="1">
              <a:lnSpc>
                <a:spcPts val="4500"/>
              </a:lnSpc>
              <a:buFont typeface="Arial"/>
              <a:buChar char="•"/>
            </a:pPr>
            <a:r>
              <a:rPr lang="en-US" sz="3600">
                <a:solidFill>
                  <a:srgbClr val="000000"/>
                </a:solidFill>
                <a:latin typeface="Canva Sans"/>
              </a:rPr>
              <a:t>The Works Cited page lists the resources you used in your paper – this is where you document those sources</a:t>
            </a:r>
          </a:p>
          <a:p>
            <a:pPr>
              <a:lnSpc>
                <a:spcPts val="4500"/>
              </a:lnSpc>
            </a:pPr>
          </a:p>
          <a:p>
            <a:pPr marL="777240" indent="-388620" lvl="1">
              <a:lnSpc>
                <a:spcPts val="4500"/>
              </a:lnSpc>
              <a:buFont typeface="Arial"/>
              <a:buChar char="•"/>
            </a:pPr>
            <a:r>
              <a:rPr lang="en-US" sz="3600">
                <a:solidFill>
                  <a:srgbClr val="000000"/>
                </a:solidFill>
                <a:latin typeface="Canva Sans"/>
              </a:rPr>
              <a:t>Remember: if you have an in-text citation, you will have a corresponding bibliographic citation in your references</a:t>
            </a:r>
          </a:p>
          <a:p>
            <a:pPr>
              <a:lnSpc>
                <a:spcPts val="4500"/>
              </a:lnSpc>
            </a:pPr>
          </a:p>
          <a:p>
            <a:pPr marL="777240" indent="-388620" lvl="1">
              <a:lnSpc>
                <a:spcPts val="4500"/>
              </a:lnSpc>
              <a:buFont typeface="Arial"/>
              <a:buChar char="•"/>
            </a:pPr>
            <a:r>
              <a:rPr lang="en-US" sz="3600">
                <a:solidFill>
                  <a:srgbClr val="000000"/>
                </a:solidFill>
                <a:latin typeface="Canva Sans"/>
              </a:rPr>
              <a:t>References are double-spaced, too</a:t>
            </a:r>
          </a:p>
          <a:p>
            <a:pPr>
              <a:lnSpc>
                <a:spcPts val="4390"/>
              </a:lnSpc>
            </a:pPr>
          </a:p>
          <a:p>
            <a:pPr algn="l" marL="0" indent="0" lvl="0">
              <a:lnSpc>
                <a:spcPts val="4390"/>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842642" y="3357002"/>
            <a:ext cx="5255822" cy="8671860"/>
          </a:xfrm>
          <a:custGeom>
            <a:avLst/>
            <a:gdLst/>
            <a:ahLst/>
            <a:cxnLst/>
            <a:rect r="r" b="b" t="t" l="l"/>
            <a:pathLst>
              <a:path h="8671860" w="5255822">
                <a:moveTo>
                  <a:pt x="0" y="0"/>
                </a:moveTo>
                <a:lnTo>
                  <a:pt x="5255822" y="0"/>
                </a:lnTo>
                <a:lnTo>
                  <a:pt x="5255822" y="8671860"/>
                </a:lnTo>
                <a:lnTo>
                  <a:pt x="0" y="8671860"/>
                </a:lnTo>
                <a:lnTo>
                  <a:pt x="0" y="0"/>
                </a:lnTo>
                <a:close/>
              </a:path>
            </a:pathLst>
          </a:custGeom>
          <a:blipFill>
            <a:blip r:embed="rId2">
              <a:extLst>
                <a:ext uri="{96DAC541-7B7A-43D3-8B79-37D633B846F1}">
                  <asvg:svgBlip xmlns:asvg="http://schemas.microsoft.com/office/drawing/2016/SVG/main" r:embed="rId3"/>
                </a:ext>
              </a:extLst>
            </a:blip>
            <a:stretch>
              <a:fillRect l="0" t="-134" r="-29489" b="0"/>
            </a:stretch>
          </a:blipFill>
        </p:spPr>
      </p:sp>
      <p:sp>
        <p:nvSpPr>
          <p:cNvPr name="Freeform 3" id="3"/>
          <p:cNvSpPr/>
          <p:nvPr/>
        </p:nvSpPr>
        <p:spPr>
          <a:xfrm flipH="false" flipV="false" rot="0">
            <a:off x="6516089" y="3357002"/>
            <a:ext cx="5255822" cy="8671860"/>
          </a:xfrm>
          <a:custGeom>
            <a:avLst/>
            <a:gdLst/>
            <a:ahLst/>
            <a:cxnLst/>
            <a:rect r="r" b="b" t="t" l="l"/>
            <a:pathLst>
              <a:path h="8671860" w="5255822">
                <a:moveTo>
                  <a:pt x="0" y="0"/>
                </a:moveTo>
                <a:lnTo>
                  <a:pt x="5255822" y="0"/>
                </a:lnTo>
                <a:lnTo>
                  <a:pt x="5255822" y="8671860"/>
                </a:lnTo>
                <a:lnTo>
                  <a:pt x="0" y="8671860"/>
                </a:lnTo>
                <a:lnTo>
                  <a:pt x="0" y="0"/>
                </a:lnTo>
                <a:close/>
              </a:path>
            </a:pathLst>
          </a:custGeom>
          <a:blipFill>
            <a:blip r:embed="rId2">
              <a:extLst>
                <a:ext uri="{96DAC541-7B7A-43D3-8B79-37D633B846F1}">
                  <asvg:svgBlip xmlns:asvg="http://schemas.microsoft.com/office/drawing/2016/SVG/main" r:embed="rId3"/>
                </a:ext>
              </a:extLst>
            </a:blip>
            <a:stretch>
              <a:fillRect l="0" t="-134" r="-29489" b="0"/>
            </a:stretch>
          </a:blipFill>
        </p:spPr>
      </p:sp>
      <p:sp>
        <p:nvSpPr>
          <p:cNvPr name="Freeform 4" id="4"/>
          <p:cNvSpPr/>
          <p:nvPr/>
        </p:nvSpPr>
        <p:spPr>
          <a:xfrm flipH="false" flipV="false" rot="0">
            <a:off x="12191011" y="3357002"/>
            <a:ext cx="5255822" cy="8671860"/>
          </a:xfrm>
          <a:custGeom>
            <a:avLst/>
            <a:gdLst/>
            <a:ahLst/>
            <a:cxnLst/>
            <a:rect r="r" b="b" t="t" l="l"/>
            <a:pathLst>
              <a:path h="8671860" w="5255822">
                <a:moveTo>
                  <a:pt x="0" y="0"/>
                </a:moveTo>
                <a:lnTo>
                  <a:pt x="5255823" y="0"/>
                </a:lnTo>
                <a:lnTo>
                  <a:pt x="5255823" y="8671860"/>
                </a:lnTo>
                <a:lnTo>
                  <a:pt x="0" y="8671860"/>
                </a:lnTo>
                <a:lnTo>
                  <a:pt x="0" y="0"/>
                </a:lnTo>
                <a:close/>
              </a:path>
            </a:pathLst>
          </a:custGeom>
          <a:blipFill>
            <a:blip r:embed="rId2">
              <a:extLst>
                <a:ext uri="{96DAC541-7B7A-43D3-8B79-37D633B846F1}">
                  <asvg:svgBlip xmlns:asvg="http://schemas.microsoft.com/office/drawing/2016/SVG/main" r:embed="rId3"/>
                </a:ext>
              </a:extLst>
            </a:blip>
            <a:stretch>
              <a:fillRect l="0" t="-134" r="-29489" b="0"/>
            </a:stretch>
          </a:blipFill>
        </p:spPr>
      </p:sp>
      <p:sp>
        <p:nvSpPr>
          <p:cNvPr name="TextBox 5" id="5"/>
          <p:cNvSpPr txBox="true"/>
          <p:nvPr/>
        </p:nvSpPr>
        <p:spPr>
          <a:xfrm rot="0">
            <a:off x="3685357" y="1190625"/>
            <a:ext cx="10913483" cy="2282571"/>
          </a:xfrm>
          <a:prstGeom prst="rect">
            <a:avLst/>
          </a:prstGeom>
        </p:spPr>
        <p:txBody>
          <a:bodyPr anchor="t" rtlCol="false" tIns="0" lIns="0" bIns="0" rIns="0">
            <a:spAutoFit/>
          </a:bodyPr>
          <a:lstStyle/>
          <a:p>
            <a:pPr algn="ctr">
              <a:lnSpc>
                <a:spcPts val="7872"/>
              </a:lnSpc>
            </a:pPr>
            <a:r>
              <a:rPr lang="en-US" sz="9600">
                <a:solidFill>
                  <a:srgbClr val="000000"/>
                </a:solidFill>
                <a:latin typeface="Handyman"/>
              </a:rPr>
              <a:t>Why Do We Use MLA?</a:t>
            </a:r>
          </a:p>
        </p:txBody>
      </p:sp>
      <p:sp>
        <p:nvSpPr>
          <p:cNvPr name="Freeform 6" id="6"/>
          <p:cNvSpPr/>
          <p:nvPr/>
        </p:nvSpPr>
        <p:spPr>
          <a:xfrm flipH="false" flipV="false" rot="0">
            <a:off x="13856800" y="-248231"/>
            <a:ext cx="3402500" cy="3006572"/>
          </a:xfrm>
          <a:custGeom>
            <a:avLst/>
            <a:gdLst/>
            <a:ahLst/>
            <a:cxnLst/>
            <a:rect r="r" b="b" t="t" l="l"/>
            <a:pathLst>
              <a:path h="3006572" w="3402500">
                <a:moveTo>
                  <a:pt x="0" y="0"/>
                </a:moveTo>
                <a:lnTo>
                  <a:pt x="3402500" y="0"/>
                </a:lnTo>
                <a:lnTo>
                  <a:pt x="3402500" y="3006573"/>
                </a:lnTo>
                <a:lnTo>
                  <a:pt x="0" y="30065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0020918">
            <a:off x="-892727" y="-246385"/>
            <a:ext cx="3237074" cy="2254181"/>
          </a:xfrm>
          <a:custGeom>
            <a:avLst/>
            <a:gdLst/>
            <a:ahLst/>
            <a:cxnLst/>
            <a:rect r="r" b="b" t="t" l="l"/>
            <a:pathLst>
              <a:path h="2254181" w="3237074">
                <a:moveTo>
                  <a:pt x="0" y="0"/>
                </a:moveTo>
                <a:lnTo>
                  <a:pt x="3237074" y="0"/>
                </a:lnTo>
                <a:lnTo>
                  <a:pt x="3237074" y="2254181"/>
                </a:lnTo>
                <a:lnTo>
                  <a:pt x="0" y="22541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206699" y="4526564"/>
            <a:ext cx="4518815" cy="5383173"/>
            <a:chOff x="0" y="0"/>
            <a:chExt cx="6025086" cy="7177563"/>
          </a:xfrm>
        </p:grpSpPr>
        <p:sp>
          <p:nvSpPr>
            <p:cNvPr name="TextBox 9" id="9"/>
            <p:cNvSpPr txBox="true"/>
            <p:nvPr/>
          </p:nvSpPr>
          <p:spPr>
            <a:xfrm rot="0">
              <a:off x="0" y="95250"/>
              <a:ext cx="6025086" cy="1878159"/>
            </a:xfrm>
            <a:prstGeom prst="rect">
              <a:avLst/>
            </a:prstGeom>
          </p:spPr>
          <p:txBody>
            <a:bodyPr anchor="t" rtlCol="false" tIns="0" lIns="0" bIns="0" rIns="0">
              <a:spAutoFit/>
            </a:bodyPr>
            <a:lstStyle/>
            <a:p>
              <a:pPr>
                <a:lnSpc>
                  <a:spcPts val="4755"/>
                </a:lnSpc>
              </a:pPr>
              <a:r>
                <a:rPr lang="en-US" sz="5799">
                  <a:solidFill>
                    <a:srgbClr val="000000"/>
                  </a:solidFill>
                  <a:latin typeface="Handyman"/>
                </a:rPr>
                <a:t>MLA Format Users</a:t>
              </a:r>
            </a:p>
          </p:txBody>
        </p:sp>
        <p:sp>
          <p:nvSpPr>
            <p:cNvPr name="TextBox 10" id="10"/>
            <p:cNvSpPr txBox="true"/>
            <p:nvPr/>
          </p:nvSpPr>
          <p:spPr>
            <a:xfrm rot="0">
              <a:off x="0" y="2163180"/>
              <a:ext cx="6025086" cy="5014383"/>
            </a:xfrm>
            <a:prstGeom prst="rect">
              <a:avLst/>
            </a:prstGeom>
          </p:spPr>
          <p:txBody>
            <a:bodyPr anchor="t" rtlCol="false" tIns="0" lIns="0" bIns="0" rIns="0">
              <a:spAutoFit/>
            </a:bodyPr>
            <a:lstStyle/>
            <a:p>
              <a:pPr>
                <a:lnSpc>
                  <a:spcPts val="4999"/>
                </a:lnSpc>
              </a:pPr>
              <a:r>
                <a:rPr lang="en-US" sz="3999">
                  <a:solidFill>
                    <a:srgbClr val="000000"/>
                  </a:solidFill>
                  <a:latin typeface="Garamond"/>
                </a:rPr>
                <a:t>Academic writers write for their peers and write in academic journals, books, novels, etc.</a:t>
              </a:r>
            </a:p>
            <a:p>
              <a:pPr>
                <a:lnSpc>
                  <a:spcPts val="4999"/>
                </a:lnSpc>
              </a:pPr>
            </a:p>
          </p:txBody>
        </p:sp>
      </p:grpSp>
      <p:grpSp>
        <p:nvGrpSpPr>
          <p:cNvPr name="Group 11" id="11"/>
          <p:cNvGrpSpPr/>
          <p:nvPr/>
        </p:nvGrpSpPr>
        <p:grpSpPr>
          <a:xfrm rot="0">
            <a:off x="6882691" y="4526564"/>
            <a:ext cx="4518815" cy="5383173"/>
            <a:chOff x="0" y="0"/>
            <a:chExt cx="6025086" cy="7177563"/>
          </a:xfrm>
        </p:grpSpPr>
        <p:sp>
          <p:nvSpPr>
            <p:cNvPr name="TextBox 12" id="12"/>
            <p:cNvSpPr txBox="true"/>
            <p:nvPr/>
          </p:nvSpPr>
          <p:spPr>
            <a:xfrm rot="0">
              <a:off x="0" y="95250"/>
              <a:ext cx="6025086" cy="1878159"/>
            </a:xfrm>
            <a:prstGeom prst="rect">
              <a:avLst/>
            </a:prstGeom>
          </p:spPr>
          <p:txBody>
            <a:bodyPr anchor="t" rtlCol="false" tIns="0" lIns="0" bIns="0" rIns="0">
              <a:spAutoFit/>
            </a:bodyPr>
            <a:lstStyle/>
            <a:p>
              <a:pPr>
                <a:lnSpc>
                  <a:spcPts val="4755"/>
                </a:lnSpc>
              </a:pPr>
              <a:r>
                <a:rPr lang="en-US" sz="5799">
                  <a:solidFill>
                    <a:srgbClr val="000000"/>
                  </a:solidFill>
                  <a:latin typeface="Handyman"/>
                </a:rPr>
                <a:t>Give Authors Credit</a:t>
              </a:r>
            </a:p>
          </p:txBody>
        </p:sp>
        <p:sp>
          <p:nvSpPr>
            <p:cNvPr name="TextBox 13" id="13"/>
            <p:cNvSpPr txBox="true"/>
            <p:nvPr/>
          </p:nvSpPr>
          <p:spPr>
            <a:xfrm rot="0">
              <a:off x="0" y="2163180"/>
              <a:ext cx="6025086" cy="5014383"/>
            </a:xfrm>
            <a:prstGeom prst="rect">
              <a:avLst/>
            </a:prstGeom>
          </p:spPr>
          <p:txBody>
            <a:bodyPr anchor="t" rtlCol="false" tIns="0" lIns="0" bIns="0" rIns="0">
              <a:spAutoFit/>
            </a:bodyPr>
            <a:lstStyle/>
            <a:p>
              <a:pPr>
                <a:lnSpc>
                  <a:spcPts val="4999"/>
                </a:lnSpc>
              </a:pPr>
              <a:r>
                <a:rPr lang="en-US" sz="3999">
                  <a:solidFill>
                    <a:srgbClr val="000000"/>
                  </a:solidFill>
                  <a:latin typeface="Garamond"/>
                </a:rPr>
                <a:t>MLA allows you as a writer to give credit to authors for using their work or ideas in your research paper.</a:t>
              </a:r>
            </a:p>
            <a:p>
              <a:pPr>
                <a:lnSpc>
                  <a:spcPts val="4999"/>
                </a:lnSpc>
              </a:pPr>
              <a:r>
                <a:rPr lang="en-US" sz="3999">
                  <a:solidFill>
                    <a:srgbClr val="000000"/>
                  </a:solidFill>
                  <a:latin typeface="Garamond"/>
                </a:rPr>
                <a:t> </a:t>
              </a:r>
            </a:p>
          </p:txBody>
        </p:sp>
      </p:grpSp>
      <p:grpSp>
        <p:nvGrpSpPr>
          <p:cNvPr name="Group 14" id="14"/>
          <p:cNvGrpSpPr/>
          <p:nvPr/>
        </p:nvGrpSpPr>
        <p:grpSpPr>
          <a:xfrm rot="0">
            <a:off x="12562486" y="4526564"/>
            <a:ext cx="4518815" cy="4754523"/>
            <a:chOff x="0" y="0"/>
            <a:chExt cx="6025086" cy="6339363"/>
          </a:xfrm>
        </p:grpSpPr>
        <p:sp>
          <p:nvSpPr>
            <p:cNvPr name="TextBox 15" id="15"/>
            <p:cNvSpPr txBox="true"/>
            <p:nvPr/>
          </p:nvSpPr>
          <p:spPr>
            <a:xfrm rot="0">
              <a:off x="0" y="95250"/>
              <a:ext cx="6025086" cy="1878159"/>
            </a:xfrm>
            <a:prstGeom prst="rect">
              <a:avLst/>
            </a:prstGeom>
          </p:spPr>
          <p:txBody>
            <a:bodyPr anchor="t" rtlCol="false" tIns="0" lIns="0" bIns="0" rIns="0">
              <a:spAutoFit/>
            </a:bodyPr>
            <a:lstStyle/>
            <a:p>
              <a:pPr>
                <a:lnSpc>
                  <a:spcPts val="4755"/>
                </a:lnSpc>
              </a:pPr>
              <a:r>
                <a:rPr lang="en-US" sz="5799">
                  <a:solidFill>
                    <a:srgbClr val="000000"/>
                  </a:solidFill>
                  <a:latin typeface="Handyman"/>
                </a:rPr>
                <a:t>Standardized Formatting</a:t>
              </a:r>
            </a:p>
          </p:txBody>
        </p:sp>
        <p:sp>
          <p:nvSpPr>
            <p:cNvPr name="TextBox 16" id="16"/>
            <p:cNvSpPr txBox="true"/>
            <p:nvPr/>
          </p:nvSpPr>
          <p:spPr>
            <a:xfrm rot="0">
              <a:off x="0" y="2163180"/>
              <a:ext cx="6025086" cy="4176183"/>
            </a:xfrm>
            <a:prstGeom prst="rect">
              <a:avLst/>
            </a:prstGeom>
          </p:spPr>
          <p:txBody>
            <a:bodyPr anchor="t" rtlCol="false" tIns="0" lIns="0" bIns="0" rIns="0">
              <a:spAutoFit/>
            </a:bodyPr>
            <a:lstStyle/>
            <a:p>
              <a:pPr>
                <a:lnSpc>
                  <a:spcPts val="4999"/>
                </a:lnSpc>
              </a:pPr>
              <a:r>
                <a:rPr lang="en-US" sz="3999">
                  <a:solidFill>
                    <a:srgbClr val="000000"/>
                  </a:solidFill>
                  <a:latin typeface="Garamond"/>
                </a:rPr>
                <a:t>Use  MLA to format sources in research papers in a standardized way.</a:t>
              </a:r>
            </a:p>
            <a:p>
              <a:pPr>
                <a:lnSpc>
                  <a:spcPts val="4999"/>
                </a:lnSpc>
              </a:pP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456623" y="-929956"/>
            <a:ext cx="14562329" cy="13775357"/>
          </a:xfrm>
          <a:custGeom>
            <a:avLst/>
            <a:gdLst/>
            <a:ahLst/>
            <a:cxnLst/>
            <a:rect r="r" b="b" t="t" l="l"/>
            <a:pathLst>
              <a:path h="13775357" w="14562329">
                <a:moveTo>
                  <a:pt x="0" y="0"/>
                </a:moveTo>
                <a:lnTo>
                  <a:pt x="14562329" y="0"/>
                </a:lnTo>
                <a:lnTo>
                  <a:pt x="14562329" y="13775357"/>
                </a:lnTo>
                <a:lnTo>
                  <a:pt x="0" y="13775357"/>
                </a:lnTo>
                <a:lnTo>
                  <a:pt x="0" y="0"/>
                </a:lnTo>
                <a:close/>
              </a:path>
            </a:pathLst>
          </a:custGeom>
          <a:blipFill>
            <a:blip r:embed="rId2"/>
            <a:stretch>
              <a:fillRect l="0" t="-11017" r="0" b="-11017"/>
            </a:stretch>
          </a:blipFill>
        </p:spPr>
      </p:sp>
      <p:sp>
        <p:nvSpPr>
          <p:cNvPr name="Freeform 3" id="3"/>
          <p:cNvSpPr/>
          <p:nvPr/>
        </p:nvSpPr>
        <p:spPr>
          <a:xfrm flipH="false" flipV="false" rot="0">
            <a:off x="-573035" y="573725"/>
            <a:ext cx="5717879" cy="2443094"/>
          </a:xfrm>
          <a:custGeom>
            <a:avLst/>
            <a:gdLst/>
            <a:ahLst/>
            <a:cxnLst/>
            <a:rect r="r" b="b" t="t" l="l"/>
            <a:pathLst>
              <a:path h="2443094" w="5717879">
                <a:moveTo>
                  <a:pt x="0" y="0"/>
                </a:moveTo>
                <a:lnTo>
                  <a:pt x="5717879" y="0"/>
                </a:lnTo>
                <a:lnTo>
                  <a:pt x="5717879" y="2443094"/>
                </a:lnTo>
                <a:lnTo>
                  <a:pt x="0" y="24430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686312" y="2555955"/>
            <a:ext cx="12759917" cy="9102367"/>
          </a:xfrm>
          <a:prstGeom prst="rect">
            <a:avLst/>
          </a:prstGeom>
        </p:spPr>
        <p:txBody>
          <a:bodyPr anchor="t" rtlCol="false" tIns="0" lIns="0" bIns="0" rIns="0">
            <a:spAutoFit/>
          </a:bodyPr>
          <a:lstStyle/>
          <a:p>
            <a:pPr marL="777240" indent="-388620" lvl="1">
              <a:lnSpc>
                <a:spcPts val="4500"/>
              </a:lnSpc>
              <a:buFont typeface="Arial"/>
              <a:buChar char="•"/>
            </a:pPr>
            <a:r>
              <a:rPr lang="en-US" sz="3600">
                <a:solidFill>
                  <a:srgbClr val="000000"/>
                </a:solidFill>
                <a:latin typeface="Canva Sans"/>
              </a:rPr>
              <a:t>On the Works Cited page: center the title “Works Cited” (without quotation marks) at the top of the page</a:t>
            </a:r>
          </a:p>
          <a:p>
            <a:pPr>
              <a:lnSpc>
                <a:spcPts val="4500"/>
              </a:lnSpc>
            </a:pPr>
          </a:p>
          <a:p>
            <a:pPr marL="777240" indent="-388620" lvl="1">
              <a:lnSpc>
                <a:spcPts val="4500"/>
              </a:lnSpc>
              <a:buFont typeface="Arial"/>
              <a:buChar char="•"/>
            </a:pPr>
            <a:r>
              <a:rPr lang="en-US" sz="3600">
                <a:solidFill>
                  <a:srgbClr val="000000"/>
                </a:solidFill>
                <a:latin typeface="Canva Sans"/>
              </a:rPr>
              <a:t>All lines following the first line of the citation will be indented a one half-inch from the margin (also known as a hanging indent)</a:t>
            </a:r>
          </a:p>
          <a:p>
            <a:pPr>
              <a:lnSpc>
                <a:spcPts val="4500"/>
              </a:lnSpc>
            </a:pPr>
          </a:p>
          <a:p>
            <a:pPr marL="777240" indent="-388620" lvl="1">
              <a:lnSpc>
                <a:spcPts val="4500"/>
              </a:lnSpc>
              <a:buFont typeface="Arial"/>
              <a:buChar char="•"/>
            </a:pPr>
            <a:r>
              <a:rPr lang="en-US" sz="3600">
                <a:solidFill>
                  <a:srgbClr val="000000"/>
                </a:solidFill>
                <a:latin typeface="Canva Sans"/>
              </a:rPr>
              <a:t>Italicize titles of long works, like books or journal titles</a:t>
            </a:r>
          </a:p>
          <a:p>
            <a:pPr>
              <a:lnSpc>
                <a:spcPts val="4500"/>
              </a:lnSpc>
            </a:pPr>
          </a:p>
          <a:p>
            <a:pPr>
              <a:lnSpc>
                <a:spcPts val="4500"/>
              </a:lnSpc>
            </a:pPr>
          </a:p>
          <a:p>
            <a:pPr marL="777240" indent="-388620" lvl="1">
              <a:lnSpc>
                <a:spcPts val="4500"/>
              </a:lnSpc>
              <a:buFont typeface="Arial"/>
              <a:buChar char="•"/>
            </a:pPr>
            <a:r>
              <a:rPr lang="en-US" sz="3600">
                <a:solidFill>
                  <a:srgbClr val="000000"/>
                </a:solidFill>
                <a:latin typeface="Canva Sans"/>
              </a:rPr>
              <a:t>Put quotation marks around the titles of short works, like essays or articles</a:t>
            </a:r>
          </a:p>
          <a:p>
            <a:pPr>
              <a:lnSpc>
                <a:spcPts val="4500"/>
              </a:lnSpc>
            </a:pPr>
          </a:p>
          <a:p>
            <a:pPr>
              <a:lnSpc>
                <a:spcPts val="4390"/>
              </a:lnSpc>
            </a:pPr>
          </a:p>
          <a:p>
            <a:pPr algn="l" marL="0" indent="0" lvl="0">
              <a:lnSpc>
                <a:spcPts val="4390"/>
              </a:lnSpc>
              <a:spcBef>
                <a:spcPct val="0"/>
              </a:spcBef>
            </a:pPr>
          </a:p>
        </p:txBody>
      </p:sp>
      <p:sp>
        <p:nvSpPr>
          <p:cNvPr name="Freeform 7" id="7"/>
          <p:cNvSpPr/>
          <p:nvPr/>
        </p:nvSpPr>
        <p:spPr>
          <a:xfrm flipH="false" flipV="false" rot="0">
            <a:off x="14881119" y="10246"/>
            <a:ext cx="3406881" cy="3006572"/>
          </a:xfrm>
          <a:custGeom>
            <a:avLst/>
            <a:gdLst/>
            <a:ahLst/>
            <a:cxnLst/>
            <a:rect r="r" b="b" t="t" l="l"/>
            <a:pathLst>
              <a:path h="3006572" w="3406881">
                <a:moveTo>
                  <a:pt x="0" y="0"/>
                </a:moveTo>
                <a:lnTo>
                  <a:pt x="3406881" y="0"/>
                </a:lnTo>
                <a:lnTo>
                  <a:pt x="3406881" y="3006573"/>
                </a:lnTo>
                <a:lnTo>
                  <a:pt x="0" y="300657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5413816" y="104775"/>
            <a:ext cx="8867989"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Works Cited, Continued</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462727" y="2803008"/>
            <a:ext cx="3729192" cy="6438973"/>
          </a:xfrm>
          <a:custGeom>
            <a:avLst/>
            <a:gdLst/>
            <a:ahLst/>
            <a:cxnLst/>
            <a:rect r="r" b="b" t="t" l="l"/>
            <a:pathLst>
              <a:path h="6438973" w="3729192">
                <a:moveTo>
                  <a:pt x="0" y="0"/>
                </a:moveTo>
                <a:lnTo>
                  <a:pt x="3729192" y="0"/>
                </a:lnTo>
                <a:lnTo>
                  <a:pt x="3729192" y="6438972"/>
                </a:lnTo>
                <a:lnTo>
                  <a:pt x="0" y="6438972"/>
                </a:lnTo>
                <a:lnTo>
                  <a:pt x="0" y="0"/>
                </a:lnTo>
                <a:close/>
              </a:path>
            </a:pathLst>
          </a:custGeom>
          <a:blipFill>
            <a:blip r:embed="rId2"/>
            <a:stretch>
              <a:fillRect l="-14081" t="0" r="-23617" b="0"/>
            </a:stretch>
          </a:blipFill>
        </p:spPr>
      </p:sp>
      <p:sp>
        <p:nvSpPr>
          <p:cNvPr name="Freeform 3" id="3"/>
          <p:cNvSpPr/>
          <p:nvPr/>
        </p:nvSpPr>
        <p:spPr>
          <a:xfrm flipH="false" flipV="false" rot="0">
            <a:off x="7350006" y="2945176"/>
            <a:ext cx="3729192" cy="6438973"/>
          </a:xfrm>
          <a:custGeom>
            <a:avLst/>
            <a:gdLst/>
            <a:ahLst/>
            <a:cxnLst/>
            <a:rect r="r" b="b" t="t" l="l"/>
            <a:pathLst>
              <a:path h="6438973" w="3729192">
                <a:moveTo>
                  <a:pt x="0" y="0"/>
                </a:moveTo>
                <a:lnTo>
                  <a:pt x="3729192" y="0"/>
                </a:lnTo>
                <a:lnTo>
                  <a:pt x="3729192" y="6438973"/>
                </a:lnTo>
                <a:lnTo>
                  <a:pt x="0" y="6438973"/>
                </a:lnTo>
                <a:lnTo>
                  <a:pt x="0" y="0"/>
                </a:lnTo>
                <a:close/>
              </a:path>
            </a:pathLst>
          </a:custGeom>
          <a:blipFill>
            <a:blip r:embed="rId2"/>
            <a:stretch>
              <a:fillRect l="-14081" t="0" r="-23617" b="0"/>
            </a:stretch>
          </a:blipFill>
        </p:spPr>
      </p:sp>
      <p:sp>
        <p:nvSpPr>
          <p:cNvPr name="Freeform 4" id="4"/>
          <p:cNvSpPr/>
          <p:nvPr/>
        </p:nvSpPr>
        <p:spPr>
          <a:xfrm flipH="false" flipV="false" rot="0">
            <a:off x="12962496" y="2803008"/>
            <a:ext cx="3729192" cy="6438973"/>
          </a:xfrm>
          <a:custGeom>
            <a:avLst/>
            <a:gdLst/>
            <a:ahLst/>
            <a:cxnLst/>
            <a:rect r="r" b="b" t="t" l="l"/>
            <a:pathLst>
              <a:path h="6438973" w="3729192">
                <a:moveTo>
                  <a:pt x="0" y="0"/>
                </a:moveTo>
                <a:lnTo>
                  <a:pt x="3729192" y="0"/>
                </a:lnTo>
                <a:lnTo>
                  <a:pt x="3729192" y="6438972"/>
                </a:lnTo>
                <a:lnTo>
                  <a:pt x="0" y="6438972"/>
                </a:lnTo>
                <a:lnTo>
                  <a:pt x="0" y="0"/>
                </a:lnTo>
                <a:close/>
              </a:path>
            </a:pathLst>
          </a:custGeom>
          <a:blipFill>
            <a:blip r:embed="rId2"/>
            <a:stretch>
              <a:fillRect l="-14081" t="0" r="-23617" b="0"/>
            </a:stretch>
          </a:blipFill>
        </p:spPr>
      </p:sp>
      <p:sp>
        <p:nvSpPr>
          <p:cNvPr name="Freeform 5" id="5"/>
          <p:cNvSpPr/>
          <p:nvPr/>
        </p:nvSpPr>
        <p:spPr>
          <a:xfrm flipH="false" flipV="false" rot="0">
            <a:off x="15272920" y="190500"/>
            <a:ext cx="3811094" cy="3277541"/>
          </a:xfrm>
          <a:custGeom>
            <a:avLst/>
            <a:gdLst/>
            <a:ahLst/>
            <a:cxnLst/>
            <a:rect r="r" b="b" t="t" l="l"/>
            <a:pathLst>
              <a:path h="3277541" w="3811094">
                <a:moveTo>
                  <a:pt x="0" y="0"/>
                </a:moveTo>
                <a:lnTo>
                  <a:pt x="3811094" y="0"/>
                </a:lnTo>
                <a:lnTo>
                  <a:pt x="3811094" y="3277541"/>
                </a:lnTo>
                <a:lnTo>
                  <a:pt x="0" y="32775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81999" y="8867403"/>
            <a:ext cx="5860004" cy="1033492"/>
          </a:xfrm>
          <a:custGeom>
            <a:avLst/>
            <a:gdLst/>
            <a:ahLst/>
            <a:cxnLst/>
            <a:rect r="r" b="b" t="t" l="l"/>
            <a:pathLst>
              <a:path h="1033492" w="5860004">
                <a:moveTo>
                  <a:pt x="0" y="0"/>
                </a:moveTo>
                <a:lnTo>
                  <a:pt x="5860004" y="0"/>
                </a:lnTo>
                <a:lnTo>
                  <a:pt x="5860004" y="1033492"/>
                </a:lnTo>
                <a:lnTo>
                  <a:pt x="0" y="10334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028700" y="1028700"/>
            <a:ext cx="3193151" cy="2177149"/>
          </a:xfrm>
          <a:custGeom>
            <a:avLst/>
            <a:gdLst/>
            <a:ahLst/>
            <a:cxnLst/>
            <a:rect r="r" b="b" t="t" l="l"/>
            <a:pathLst>
              <a:path h="2177149" w="3193151">
                <a:moveTo>
                  <a:pt x="0" y="0"/>
                </a:moveTo>
                <a:lnTo>
                  <a:pt x="3193151" y="0"/>
                </a:lnTo>
                <a:lnTo>
                  <a:pt x="3193151" y="2177149"/>
                </a:lnTo>
                <a:lnTo>
                  <a:pt x="0" y="21771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3474108" y="857250"/>
            <a:ext cx="11339784" cy="1390650"/>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000000"/>
                </a:solidFill>
                <a:latin typeface="Handyman"/>
              </a:rPr>
              <a:t>Works Cited, Continued</a:t>
            </a:r>
          </a:p>
        </p:txBody>
      </p:sp>
      <p:sp>
        <p:nvSpPr>
          <p:cNvPr name="TextBox 9" id="9"/>
          <p:cNvSpPr txBox="true"/>
          <p:nvPr/>
        </p:nvSpPr>
        <p:spPr>
          <a:xfrm rot="0">
            <a:off x="1737515" y="3830608"/>
            <a:ext cx="3179616" cy="3522980"/>
          </a:xfrm>
          <a:prstGeom prst="rect">
            <a:avLst/>
          </a:prstGeom>
        </p:spPr>
        <p:txBody>
          <a:bodyPr anchor="t" rtlCol="false" tIns="0" lIns="0" bIns="0" rIns="0">
            <a:spAutoFit/>
          </a:bodyPr>
          <a:lstStyle/>
          <a:p>
            <a:pPr>
              <a:lnSpc>
                <a:spcPts val="3999"/>
              </a:lnSpc>
            </a:pPr>
            <a:r>
              <a:rPr lang="en-US" sz="3199">
                <a:solidFill>
                  <a:srgbClr val="000000"/>
                </a:solidFill>
                <a:latin typeface="Canva Sans"/>
              </a:rPr>
              <a:t>Author names are inverted; that is, last name first, first name last </a:t>
            </a:r>
          </a:p>
          <a:p>
            <a:pPr>
              <a:lnSpc>
                <a:spcPts val="3999"/>
              </a:lnSpc>
            </a:pPr>
            <a:r>
              <a:rPr lang="en-US" sz="3199">
                <a:solidFill>
                  <a:srgbClr val="000000"/>
                </a:solidFill>
                <a:latin typeface="Canva Sans"/>
              </a:rPr>
              <a:t> </a:t>
            </a:r>
          </a:p>
          <a:p>
            <a:pPr>
              <a:lnSpc>
                <a:spcPts val="3999"/>
              </a:lnSpc>
            </a:pPr>
          </a:p>
        </p:txBody>
      </p:sp>
      <p:sp>
        <p:nvSpPr>
          <p:cNvPr name="TextBox 10" id="10"/>
          <p:cNvSpPr txBox="true"/>
          <p:nvPr/>
        </p:nvSpPr>
        <p:spPr>
          <a:xfrm rot="0">
            <a:off x="7554192" y="3830608"/>
            <a:ext cx="3179616" cy="4027805"/>
          </a:xfrm>
          <a:prstGeom prst="rect">
            <a:avLst/>
          </a:prstGeom>
        </p:spPr>
        <p:txBody>
          <a:bodyPr anchor="t" rtlCol="false" tIns="0" lIns="0" bIns="0" rIns="0">
            <a:spAutoFit/>
          </a:bodyPr>
          <a:lstStyle/>
          <a:p>
            <a:pPr>
              <a:lnSpc>
                <a:spcPts val="3999"/>
              </a:lnSpc>
            </a:pPr>
            <a:r>
              <a:rPr lang="en-US" sz="3199">
                <a:solidFill>
                  <a:srgbClr val="000000"/>
                </a:solidFill>
                <a:latin typeface="Canva Sans"/>
              </a:rPr>
              <a:t>In resources with more than one author, all other authors’ names are first name first, last name last</a:t>
            </a:r>
          </a:p>
          <a:p>
            <a:pPr>
              <a:lnSpc>
                <a:spcPts val="3999"/>
              </a:lnSpc>
            </a:pPr>
          </a:p>
        </p:txBody>
      </p:sp>
      <p:sp>
        <p:nvSpPr>
          <p:cNvPr name="TextBox 11" id="11"/>
          <p:cNvSpPr txBox="true"/>
          <p:nvPr/>
        </p:nvSpPr>
        <p:spPr>
          <a:xfrm rot="0">
            <a:off x="13241373" y="3830608"/>
            <a:ext cx="3179616" cy="3522980"/>
          </a:xfrm>
          <a:prstGeom prst="rect">
            <a:avLst/>
          </a:prstGeom>
        </p:spPr>
        <p:txBody>
          <a:bodyPr anchor="t" rtlCol="false" tIns="0" lIns="0" bIns="0" rIns="0">
            <a:spAutoFit/>
          </a:bodyPr>
          <a:lstStyle/>
          <a:p>
            <a:pPr>
              <a:lnSpc>
                <a:spcPts val="3999"/>
              </a:lnSpc>
            </a:pPr>
            <a:r>
              <a:rPr lang="en-US" sz="3199">
                <a:solidFill>
                  <a:srgbClr val="000000"/>
                </a:solidFill>
                <a:latin typeface="Canva Sans"/>
              </a:rPr>
              <a:t>If a source does not have an author, the citation will be alphabetized based on title</a:t>
            </a:r>
          </a:p>
          <a:p>
            <a:pPr>
              <a:lnSpc>
                <a:spcPts val="3999"/>
              </a:lnSpc>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883978" y="2304448"/>
            <a:ext cx="12805352" cy="9181691"/>
          </a:xfrm>
          <a:prstGeom prst="rect">
            <a:avLst/>
          </a:prstGeom>
        </p:spPr>
        <p:txBody>
          <a:bodyPr anchor="t" rtlCol="false" tIns="0" lIns="0" bIns="0" rIns="0">
            <a:spAutoFit/>
          </a:bodyPr>
          <a:lstStyle/>
          <a:p>
            <a:pPr algn="ctr">
              <a:lnSpc>
                <a:spcPts val="4887"/>
              </a:lnSpc>
            </a:pPr>
            <a:r>
              <a:rPr lang="en-US" sz="3491">
                <a:solidFill>
                  <a:srgbClr val="000000"/>
                </a:solidFill>
                <a:latin typeface="Canva Sans Bold"/>
              </a:rPr>
              <a:t>The core elements of any works cited entry are given below in the order in which they should appear; Not all entries will have all of these</a:t>
            </a:r>
          </a:p>
          <a:p>
            <a:pPr marL="753727" indent="-376863" lvl="1">
              <a:lnSpc>
                <a:spcPts val="4887"/>
              </a:lnSpc>
              <a:buFont typeface="Arial"/>
              <a:buChar char="•"/>
            </a:pPr>
            <a:r>
              <a:rPr lang="en-US" sz="3491">
                <a:solidFill>
                  <a:srgbClr val="000000"/>
                </a:solidFill>
                <a:latin typeface="Canva Sans Bold"/>
              </a:rPr>
              <a:t>Author.</a:t>
            </a:r>
          </a:p>
          <a:p>
            <a:pPr marL="753727" indent="-376863" lvl="1">
              <a:lnSpc>
                <a:spcPts val="4887"/>
              </a:lnSpc>
              <a:buFont typeface="Arial"/>
              <a:buChar char="•"/>
            </a:pPr>
            <a:r>
              <a:rPr lang="en-US" sz="3491">
                <a:solidFill>
                  <a:srgbClr val="000000"/>
                </a:solidFill>
                <a:latin typeface="Canva Sans Bold"/>
              </a:rPr>
              <a:t>Title of source.</a:t>
            </a:r>
          </a:p>
          <a:p>
            <a:pPr marL="753727" indent="-376863" lvl="1">
              <a:lnSpc>
                <a:spcPts val="4887"/>
              </a:lnSpc>
              <a:buFont typeface="Arial"/>
              <a:buChar char="•"/>
            </a:pPr>
            <a:r>
              <a:rPr lang="en-US" sz="3491">
                <a:solidFill>
                  <a:srgbClr val="000000"/>
                </a:solidFill>
                <a:latin typeface="Canva Sans Bold"/>
              </a:rPr>
              <a:t>Title of container,</a:t>
            </a:r>
          </a:p>
          <a:p>
            <a:pPr marL="753727" indent="-376863" lvl="1">
              <a:lnSpc>
                <a:spcPts val="4887"/>
              </a:lnSpc>
              <a:buFont typeface="Arial"/>
              <a:buChar char="•"/>
            </a:pPr>
            <a:r>
              <a:rPr lang="en-US" sz="3491">
                <a:solidFill>
                  <a:srgbClr val="000000"/>
                </a:solidFill>
                <a:latin typeface="Canva Sans Bold"/>
              </a:rPr>
              <a:t>Other contributors,</a:t>
            </a:r>
          </a:p>
          <a:p>
            <a:pPr marL="753727" indent="-376863" lvl="1">
              <a:lnSpc>
                <a:spcPts val="4887"/>
              </a:lnSpc>
              <a:buFont typeface="Arial"/>
              <a:buChar char="•"/>
            </a:pPr>
            <a:r>
              <a:rPr lang="en-US" sz="3491">
                <a:solidFill>
                  <a:srgbClr val="000000"/>
                </a:solidFill>
                <a:latin typeface="Canva Sans Bold"/>
              </a:rPr>
              <a:t>Version,</a:t>
            </a:r>
          </a:p>
          <a:p>
            <a:pPr marL="753727" indent="-376863" lvl="1">
              <a:lnSpc>
                <a:spcPts val="4887"/>
              </a:lnSpc>
              <a:buFont typeface="Arial"/>
              <a:buChar char="•"/>
            </a:pPr>
            <a:r>
              <a:rPr lang="en-US" sz="3491">
                <a:solidFill>
                  <a:srgbClr val="000000"/>
                </a:solidFill>
                <a:latin typeface="Canva Sans Bold"/>
              </a:rPr>
              <a:t>Number,</a:t>
            </a:r>
          </a:p>
          <a:p>
            <a:pPr marL="753727" indent="-376863" lvl="1">
              <a:lnSpc>
                <a:spcPts val="4887"/>
              </a:lnSpc>
              <a:buFont typeface="Arial"/>
              <a:buChar char="•"/>
            </a:pPr>
            <a:r>
              <a:rPr lang="en-US" sz="3491">
                <a:solidFill>
                  <a:srgbClr val="000000"/>
                </a:solidFill>
                <a:latin typeface="Canva Sans Bold"/>
              </a:rPr>
              <a:t>Publisher,</a:t>
            </a:r>
          </a:p>
          <a:p>
            <a:pPr marL="753727" indent="-376863" lvl="1">
              <a:lnSpc>
                <a:spcPts val="4887"/>
              </a:lnSpc>
              <a:buFont typeface="Arial"/>
              <a:buChar char="•"/>
            </a:pPr>
            <a:r>
              <a:rPr lang="en-US" sz="3491">
                <a:solidFill>
                  <a:srgbClr val="000000"/>
                </a:solidFill>
                <a:latin typeface="Canva Sans Bold"/>
              </a:rPr>
              <a:t>Publication date,</a:t>
            </a:r>
          </a:p>
          <a:p>
            <a:pPr marL="753727" indent="-376863" lvl="1">
              <a:lnSpc>
                <a:spcPts val="4887"/>
              </a:lnSpc>
              <a:buFont typeface="Arial"/>
              <a:buChar char="•"/>
            </a:pPr>
            <a:r>
              <a:rPr lang="en-US" sz="3491">
                <a:solidFill>
                  <a:srgbClr val="000000"/>
                </a:solidFill>
                <a:latin typeface="Canva Sans Bold"/>
              </a:rPr>
              <a:t>Location.</a:t>
            </a:r>
          </a:p>
          <a:p>
            <a:pPr>
              <a:lnSpc>
                <a:spcPts val="4887"/>
              </a:lnSpc>
            </a:pPr>
          </a:p>
          <a:p>
            <a:pPr>
              <a:lnSpc>
                <a:spcPts val="4607"/>
              </a:lnSpc>
            </a:pPr>
          </a:p>
          <a:p>
            <a:pPr algn="ctr">
              <a:lnSpc>
                <a:spcPts val="4607"/>
              </a:lnSpc>
            </a:pPr>
          </a:p>
        </p:txBody>
      </p:sp>
      <p:sp>
        <p:nvSpPr>
          <p:cNvPr name="Freeform 7" id="7"/>
          <p:cNvSpPr/>
          <p:nvPr/>
        </p:nvSpPr>
        <p:spPr>
          <a:xfrm flipH="false" flipV="false" rot="0">
            <a:off x="0" y="0"/>
            <a:ext cx="3235408" cy="2859292"/>
          </a:xfrm>
          <a:custGeom>
            <a:avLst/>
            <a:gdLst/>
            <a:ahLst/>
            <a:cxnLst/>
            <a:rect r="r" b="b" t="t" l="l"/>
            <a:pathLst>
              <a:path h="2859292" w="3235408">
                <a:moveTo>
                  <a:pt x="0" y="0"/>
                </a:moveTo>
                <a:lnTo>
                  <a:pt x="3235408" y="0"/>
                </a:lnTo>
                <a:lnTo>
                  <a:pt x="3235408" y="2859292"/>
                </a:lnTo>
                <a:lnTo>
                  <a:pt x="0" y="2859292"/>
                </a:lnTo>
                <a:lnTo>
                  <a:pt x="0" y="0"/>
                </a:lnTo>
                <a:close/>
              </a:path>
            </a:pathLst>
          </a:custGeom>
          <a:blipFill>
            <a:blip r:embed="rId9"/>
            <a:stretch>
              <a:fillRect l="0" t="0" r="0" b="0"/>
            </a:stretch>
          </a:blipFill>
        </p:spPr>
      </p:sp>
      <p:sp>
        <p:nvSpPr>
          <p:cNvPr name="TextBox 8" id="8"/>
          <p:cNvSpPr txBox="true"/>
          <p:nvPr/>
        </p:nvSpPr>
        <p:spPr>
          <a:xfrm rot="0">
            <a:off x="6046359" y="-128397"/>
            <a:ext cx="7260645"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Works Cited, Continued</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456623" y="-929956"/>
            <a:ext cx="14562329" cy="13775357"/>
          </a:xfrm>
          <a:custGeom>
            <a:avLst/>
            <a:gdLst/>
            <a:ahLst/>
            <a:cxnLst/>
            <a:rect r="r" b="b" t="t" l="l"/>
            <a:pathLst>
              <a:path h="13775357" w="14562329">
                <a:moveTo>
                  <a:pt x="0" y="0"/>
                </a:moveTo>
                <a:lnTo>
                  <a:pt x="14562329" y="0"/>
                </a:lnTo>
                <a:lnTo>
                  <a:pt x="14562329" y="13775357"/>
                </a:lnTo>
                <a:lnTo>
                  <a:pt x="0" y="13775357"/>
                </a:lnTo>
                <a:lnTo>
                  <a:pt x="0" y="0"/>
                </a:lnTo>
                <a:close/>
              </a:path>
            </a:pathLst>
          </a:custGeom>
          <a:blipFill>
            <a:blip r:embed="rId2"/>
            <a:stretch>
              <a:fillRect l="0" t="-11017" r="0" b="-11017"/>
            </a:stretch>
          </a:blipFill>
        </p:spPr>
      </p:sp>
      <p:sp>
        <p:nvSpPr>
          <p:cNvPr name="Freeform 3" id="3"/>
          <p:cNvSpPr/>
          <p:nvPr/>
        </p:nvSpPr>
        <p:spPr>
          <a:xfrm flipH="false" flipV="false" rot="0">
            <a:off x="14550777" y="464259"/>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73035" y="573725"/>
            <a:ext cx="5717879" cy="2443094"/>
          </a:xfrm>
          <a:custGeom>
            <a:avLst/>
            <a:gdLst/>
            <a:ahLst/>
            <a:cxnLst/>
            <a:rect r="r" b="b" t="t" l="l"/>
            <a:pathLst>
              <a:path h="2443094" w="5717879">
                <a:moveTo>
                  <a:pt x="0" y="0"/>
                </a:moveTo>
                <a:lnTo>
                  <a:pt x="5717879" y="0"/>
                </a:lnTo>
                <a:lnTo>
                  <a:pt x="5717879" y="2443094"/>
                </a:lnTo>
                <a:lnTo>
                  <a:pt x="0" y="24430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5413816" y="9525"/>
            <a:ext cx="8867989"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Works Cited, How to Cite Authors</a:t>
            </a:r>
          </a:p>
        </p:txBody>
      </p:sp>
      <p:sp>
        <p:nvSpPr>
          <p:cNvPr name="TextBox 8" id="8"/>
          <p:cNvSpPr txBox="true"/>
          <p:nvPr/>
        </p:nvSpPr>
        <p:spPr>
          <a:xfrm rot="0">
            <a:off x="2823473" y="2390394"/>
            <a:ext cx="12622756" cy="9493845"/>
          </a:xfrm>
          <a:prstGeom prst="rect">
            <a:avLst/>
          </a:prstGeom>
        </p:spPr>
        <p:txBody>
          <a:bodyPr anchor="t" rtlCol="false" tIns="0" lIns="0" bIns="0" rIns="0">
            <a:spAutoFit/>
          </a:bodyPr>
          <a:lstStyle/>
          <a:p>
            <a:pPr marL="712470" indent="-356235" lvl="1">
              <a:lnSpc>
                <a:spcPts val="4125"/>
              </a:lnSpc>
              <a:buFont typeface="Arial"/>
              <a:buChar char="•"/>
            </a:pPr>
            <a:r>
              <a:rPr lang="en-US" sz="3300">
                <a:solidFill>
                  <a:srgbClr val="000000"/>
                </a:solidFill>
                <a:latin typeface="Canva Sans"/>
              </a:rPr>
              <a:t>The author’s name is usually displayed in a work near the title</a:t>
            </a:r>
          </a:p>
          <a:p>
            <a:pPr marL="712470" indent="-356235" lvl="1">
              <a:lnSpc>
                <a:spcPts val="4125"/>
              </a:lnSpc>
              <a:buFont typeface="Arial"/>
              <a:buChar char="•"/>
            </a:pPr>
            <a:r>
              <a:rPr lang="en-US" sz="3300">
                <a:solidFill>
                  <a:srgbClr val="000000"/>
                </a:solidFill>
                <a:latin typeface="Canva Sans"/>
              </a:rPr>
              <a:t>Begin the entry with the author’s last name, followed by a comma and the rest of the author’s name</a:t>
            </a:r>
          </a:p>
          <a:p>
            <a:pPr marL="712470" indent="-356235" lvl="1">
              <a:lnSpc>
                <a:spcPts val="4125"/>
              </a:lnSpc>
              <a:buFont typeface="Arial"/>
              <a:buChar char="•"/>
            </a:pPr>
            <a:r>
              <a:rPr lang="en-US" sz="3300">
                <a:solidFill>
                  <a:srgbClr val="000000"/>
                </a:solidFill>
                <a:latin typeface="Canva Sans"/>
              </a:rPr>
              <a:t>End this element with a period</a:t>
            </a:r>
          </a:p>
          <a:p>
            <a:pPr>
              <a:lnSpc>
                <a:spcPts val="4125"/>
              </a:lnSpc>
            </a:pPr>
          </a:p>
          <a:p>
            <a:pPr>
              <a:lnSpc>
                <a:spcPts val="4125"/>
              </a:lnSpc>
            </a:pPr>
            <a:r>
              <a:rPr lang="en-US" sz="3300">
                <a:solidFill>
                  <a:srgbClr val="000000"/>
                </a:solidFill>
                <a:latin typeface="Canva Sans"/>
              </a:rPr>
              <a:t>Examples:</a:t>
            </a:r>
          </a:p>
          <a:p>
            <a:pPr>
              <a:lnSpc>
                <a:spcPts val="4125"/>
              </a:lnSpc>
            </a:pPr>
          </a:p>
          <a:p>
            <a:pPr>
              <a:lnSpc>
                <a:spcPts val="4125"/>
              </a:lnSpc>
            </a:pPr>
            <a:r>
              <a:rPr lang="en-US" sz="3300">
                <a:solidFill>
                  <a:srgbClr val="000000"/>
                </a:solidFill>
                <a:latin typeface="Canva Sans"/>
              </a:rPr>
              <a:t>Jacobs, Alan. </a:t>
            </a:r>
            <a:r>
              <a:rPr lang="en-US" sz="3300">
                <a:solidFill>
                  <a:srgbClr val="000000"/>
                </a:solidFill>
                <a:latin typeface="Canva Sans Italics"/>
              </a:rPr>
              <a:t>The Pleasures of Reading in an Age of        </a:t>
            </a:r>
          </a:p>
          <a:p>
            <a:pPr>
              <a:lnSpc>
                <a:spcPts val="4125"/>
              </a:lnSpc>
            </a:pPr>
            <a:r>
              <a:rPr lang="en-US" sz="3300">
                <a:solidFill>
                  <a:srgbClr val="000000"/>
                </a:solidFill>
                <a:latin typeface="Canva Sans Italics"/>
              </a:rPr>
              <a:t>            </a:t>
            </a:r>
            <a:r>
              <a:rPr lang="en-US" sz="3300">
                <a:solidFill>
                  <a:srgbClr val="000000"/>
                </a:solidFill>
                <a:latin typeface="Canva Sans Italics"/>
              </a:rPr>
              <a:t>Distraction</a:t>
            </a:r>
            <a:r>
              <a:rPr lang="en-US" sz="3300">
                <a:solidFill>
                  <a:srgbClr val="000000"/>
                </a:solidFill>
                <a:latin typeface="Canva Sans"/>
              </a:rPr>
              <a:t>. Oxford UP, 2011.</a:t>
            </a:r>
          </a:p>
          <a:p>
            <a:pPr>
              <a:lnSpc>
                <a:spcPts val="4125"/>
              </a:lnSpc>
            </a:pPr>
          </a:p>
          <a:p>
            <a:pPr>
              <a:lnSpc>
                <a:spcPts val="4125"/>
              </a:lnSpc>
            </a:pPr>
            <a:r>
              <a:rPr lang="en-US" sz="3300">
                <a:solidFill>
                  <a:srgbClr val="000000"/>
                </a:solidFill>
                <a:latin typeface="Canva Sans"/>
              </a:rPr>
              <a:t>Doris, Michael, and Louise Erdich. </a:t>
            </a:r>
            <a:r>
              <a:rPr lang="en-US" sz="3300">
                <a:solidFill>
                  <a:srgbClr val="000000"/>
                </a:solidFill>
                <a:latin typeface="Canva Sans Italics"/>
              </a:rPr>
              <a:t>The Crown of</a:t>
            </a:r>
          </a:p>
          <a:p>
            <a:pPr>
              <a:lnSpc>
                <a:spcPts val="4125"/>
              </a:lnSpc>
            </a:pPr>
            <a:r>
              <a:rPr lang="en-US" sz="3300">
                <a:solidFill>
                  <a:srgbClr val="000000"/>
                </a:solidFill>
                <a:latin typeface="Canva Sans Italics"/>
              </a:rPr>
              <a:t>            </a:t>
            </a:r>
            <a:r>
              <a:rPr lang="en-US" sz="3300">
                <a:solidFill>
                  <a:srgbClr val="000000"/>
                </a:solidFill>
                <a:latin typeface="Canva Sans Italics"/>
              </a:rPr>
              <a:t>Columbus</a:t>
            </a:r>
            <a:r>
              <a:rPr lang="en-US" sz="3300">
                <a:solidFill>
                  <a:srgbClr val="000000"/>
                </a:solidFill>
                <a:latin typeface="Canva Sans"/>
              </a:rPr>
              <a:t>. HarperCollins Publishers, 1999.</a:t>
            </a:r>
          </a:p>
          <a:p>
            <a:pPr>
              <a:lnSpc>
                <a:spcPts val="4125"/>
              </a:lnSpc>
            </a:pPr>
          </a:p>
          <a:p>
            <a:pPr>
              <a:lnSpc>
                <a:spcPts val="4125"/>
              </a:lnSpc>
            </a:pPr>
            <a:r>
              <a:rPr lang="en-US" sz="3300">
                <a:solidFill>
                  <a:srgbClr val="000000"/>
                </a:solidFill>
                <a:latin typeface="Canva Sans"/>
              </a:rPr>
              <a:t>Burdick, Anne, et. al. </a:t>
            </a:r>
            <a:r>
              <a:rPr lang="en-US" sz="3300">
                <a:solidFill>
                  <a:srgbClr val="000000"/>
                </a:solidFill>
                <a:latin typeface="Canva Sans Italics"/>
              </a:rPr>
              <a:t>Digital Humanities</a:t>
            </a:r>
            <a:r>
              <a:rPr lang="en-US" sz="3300">
                <a:solidFill>
                  <a:srgbClr val="000000"/>
                </a:solidFill>
                <a:latin typeface="Canva Sans"/>
              </a:rPr>
              <a:t>. MIT Press, 2012.</a:t>
            </a:r>
          </a:p>
          <a:p>
            <a:pPr>
              <a:lnSpc>
                <a:spcPts val="4249"/>
              </a:lnSpc>
            </a:pPr>
          </a:p>
          <a:p>
            <a:pPr>
              <a:lnSpc>
                <a:spcPts val="4390"/>
              </a:lnSpc>
            </a:pPr>
          </a:p>
          <a:p>
            <a:pPr algn="l" marL="0" indent="0" lvl="0">
              <a:lnSpc>
                <a:spcPts val="4390"/>
              </a:lnSpc>
              <a:spcBef>
                <a:spcPct val="0"/>
              </a:spcBef>
            </a:pP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883978" y="2064416"/>
            <a:ext cx="12805352" cy="10342993"/>
          </a:xfrm>
          <a:prstGeom prst="rect">
            <a:avLst/>
          </a:prstGeom>
        </p:spPr>
        <p:txBody>
          <a:bodyPr anchor="t" rtlCol="false" tIns="0" lIns="0" bIns="0" rIns="0">
            <a:spAutoFit/>
          </a:bodyPr>
          <a:lstStyle/>
          <a:p>
            <a:pPr marL="604521" indent="-302261" lvl="1">
              <a:lnSpc>
                <a:spcPts val="3920"/>
              </a:lnSpc>
              <a:buFont typeface="Arial"/>
              <a:buChar char="•"/>
            </a:pPr>
            <a:r>
              <a:rPr lang="en-US" sz="2800">
                <a:solidFill>
                  <a:srgbClr val="000000"/>
                </a:solidFill>
                <a:latin typeface="Canva Sans"/>
              </a:rPr>
              <a:t>After the author, the next element included in a works cited entry is the title of the source</a:t>
            </a:r>
          </a:p>
          <a:p>
            <a:pPr marL="604521" indent="-302261" lvl="1">
              <a:lnSpc>
                <a:spcPts val="3920"/>
              </a:lnSpc>
              <a:buFont typeface="Arial"/>
              <a:buChar char="•"/>
            </a:pPr>
            <a:r>
              <a:rPr lang="en-US" sz="2800">
                <a:solidFill>
                  <a:srgbClr val="000000"/>
                </a:solidFill>
                <a:latin typeface="Canva Sans"/>
              </a:rPr>
              <a:t>The title is often displayed in a work near the author</a:t>
            </a:r>
          </a:p>
          <a:p>
            <a:pPr marL="604521" indent="-302261" lvl="1">
              <a:lnSpc>
                <a:spcPts val="3920"/>
              </a:lnSpc>
              <a:buFont typeface="Arial"/>
              <a:buChar char="•"/>
            </a:pPr>
            <a:r>
              <a:rPr lang="en-US" sz="2800">
                <a:solidFill>
                  <a:srgbClr val="000000"/>
                </a:solidFill>
                <a:latin typeface="Canva Sans"/>
              </a:rPr>
              <a:t>Italicize larger works like books and collections of essays or poems</a:t>
            </a:r>
          </a:p>
          <a:p>
            <a:pPr>
              <a:lnSpc>
                <a:spcPts val="3920"/>
              </a:lnSpc>
            </a:pPr>
          </a:p>
          <a:p>
            <a:pPr>
              <a:lnSpc>
                <a:spcPts val="3920"/>
              </a:lnSpc>
            </a:pPr>
            <a:r>
              <a:rPr lang="en-US" sz="2800">
                <a:solidFill>
                  <a:srgbClr val="000000"/>
                </a:solidFill>
                <a:latin typeface="Canva Sans"/>
              </a:rPr>
              <a:t>Example:</a:t>
            </a:r>
          </a:p>
          <a:p>
            <a:pPr>
              <a:lnSpc>
                <a:spcPts val="3920"/>
              </a:lnSpc>
            </a:pPr>
            <a:r>
              <a:rPr lang="en-US" sz="2800">
                <a:solidFill>
                  <a:srgbClr val="000000"/>
                </a:solidFill>
                <a:latin typeface="Canva Sans"/>
              </a:rPr>
              <a:t>Puig, Manuel. </a:t>
            </a:r>
            <a:r>
              <a:rPr lang="en-US" sz="2800">
                <a:solidFill>
                  <a:srgbClr val="EF897E"/>
                </a:solidFill>
                <a:latin typeface="Canva Sans Italics"/>
              </a:rPr>
              <a:t>Kiss of the Spider Woman</a:t>
            </a:r>
            <a:r>
              <a:rPr lang="en-US" sz="2800">
                <a:solidFill>
                  <a:srgbClr val="EF897E"/>
                </a:solidFill>
                <a:latin typeface="Canva Sans"/>
              </a:rPr>
              <a:t>.</a:t>
            </a:r>
            <a:r>
              <a:rPr lang="en-US" sz="2800">
                <a:solidFill>
                  <a:srgbClr val="000000"/>
                </a:solidFill>
                <a:latin typeface="Canva Sans"/>
              </a:rPr>
              <a:t> Translated by </a:t>
            </a:r>
          </a:p>
          <a:p>
            <a:pPr>
              <a:lnSpc>
                <a:spcPts val="3920"/>
              </a:lnSpc>
            </a:pPr>
            <a:r>
              <a:rPr lang="en-US" sz="2800">
                <a:solidFill>
                  <a:srgbClr val="000000"/>
                </a:solidFill>
                <a:latin typeface="Canva Sans"/>
              </a:rPr>
              <a:t>     </a:t>
            </a:r>
            <a:r>
              <a:rPr lang="en-US" sz="2800">
                <a:solidFill>
                  <a:srgbClr val="000000"/>
                </a:solidFill>
                <a:latin typeface="Canva Sans"/>
              </a:rPr>
              <a:t>Thomas Colchie, Vintage Books, 1991.</a:t>
            </a:r>
          </a:p>
          <a:p>
            <a:pPr>
              <a:lnSpc>
                <a:spcPts val="3920"/>
              </a:lnSpc>
            </a:pPr>
          </a:p>
          <a:p>
            <a:pPr marL="604521" indent="-302261" lvl="1">
              <a:lnSpc>
                <a:spcPts val="3920"/>
              </a:lnSpc>
              <a:buFont typeface="Arial"/>
              <a:buChar char="•"/>
            </a:pPr>
            <a:r>
              <a:rPr lang="en-US" sz="2800">
                <a:solidFill>
                  <a:srgbClr val="000000"/>
                </a:solidFill>
                <a:latin typeface="Canva Sans"/>
              </a:rPr>
              <a:t>Put quotation marks around shorter works such as titles of article names, essays, stories, or poems</a:t>
            </a:r>
          </a:p>
          <a:p>
            <a:pPr>
              <a:lnSpc>
                <a:spcPts val="3920"/>
              </a:lnSpc>
            </a:pPr>
          </a:p>
          <a:p>
            <a:pPr>
              <a:lnSpc>
                <a:spcPts val="3920"/>
              </a:lnSpc>
            </a:pPr>
            <a:r>
              <a:rPr lang="en-US" sz="2800">
                <a:solidFill>
                  <a:srgbClr val="000000"/>
                </a:solidFill>
                <a:latin typeface="Canva Sans"/>
              </a:rPr>
              <a:t>Example:</a:t>
            </a:r>
          </a:p>
          <a:p>
            <a:pPr>
              <a:lnSpc>
                <a:spcPts val="3920"/>
              </a:lnSpc>
            </a:pPr>
            <a:r>
              <a:rPr lang="en-US" sz="2800">
                <a:solidFill>
                  <a:srgbClr val="000000"/>
                </a:solidFill>
                <a:latin typeface="Canva Sans"/>
              </a:rPr>
              <a:t>Goldman, Anne. </a:t>
            </a:r>
            <a:r>
              <a:rPr lang="en-US" sz="2800">
                <a:solidFill>
                  <a:srgbClr val="EF897E"/>
                </a:solidFill>
                <a:latin typeface="Canva Sans"/>
              </a:rPr>
              <a:t>“Questions of Transport: Reading Primo Levi </a:t>
            </a:r>
          </a:p>
          <a:p>
            <a:pPr>
              <a:lnSpc>
                <a:spcPts val="3920"/>
              </a:lnSpc>
            </a:pPr>
            <a:r>
              <a:rPr lang="en-US" sz="2800">
                <a:solidFill>
                  <a:srgbClr val="EF897E"/>
                </a:solidFill>
                <a:latin typeface="Canva Sans"/>
              </a:rPr>
              <a:t>     </a:t>
            </a:r>
            <a:r>
              <a:rPr lang="en-US" sz="2800">
                <a:solidFill>
                  <a:srgbClr val="EF897E"/>
                </a:solidFill>
                <a:latin typeface="Canva Sans"/>
              </a:rPr>
              <a:t>Reading Dante.”</a:t>
            </a:r>
            <a:r>
              <a:rPr lang="en-US" sz="2800">
                <a:solidFill>
                  <a:srgbClr val="000000"/>
                </a:solidFill>
                <a:latin typeface="Canva Sans"/>
              </a:rPr>
              <a:t> </a:t>
            </a:r>
            <a:r>
              <a:rPr lang="en-US" sz="2800">
                <a:solidFill>
                  <a:srgbClr val="000000"/>
                </a:solidFill>
                <a:latin typeface="Canva Sans Italics"/>
              </a:rPr>
              <a:t>The Georgia Review</a:t>
            </a:r>
            <a:r>
              <a:rPr lang="en-US" sz="2800">
                <a:solidFill>
                  <a:srgbClr val="000000"/>
                </a:solidFill>
                <a:latin typeface="Canva Sans"/>
              </a:rPr>
              <a:t>, vol. 64, no. 1, 2010, </a:t>
            </a:r>
          </a:p>
          <a:p>
            <a:pPr>
              <a:lnSpc>
                <a:spcPts val="4200"/>
              </a:lnSpc>
            </a:pPr>
            <a:r>
              <a:rPr lang="en-US" sz="3000">
                <a:solidFill>
                  <a:srgbClr val="000000"/>
                </a:solidFill>
                <a:latin typeface="Canva Sans"/>
              </a:rPr>
              <a:t>     </a:t>
            </a:r>
            <a:r>
              <a:rPr lang="en-US" sz="3000">
                <a:solidFill>
                  <a:srgbClr val="000000"/>
                </a:solidFill>
                <a:latin typeface="Canva Sans"/>
              </a:rPr>
              <a:t>pp. 69-88.</a:t>
            </a:r>
          </a:p>
          <a:p>
            <a:pPr>
              <a:lnSpc>
                <a:spcPts val="4887"/>
              </a:lnSpc>
            </a:pPr>
          </a:p>
          <a:p>
            <a:pPr>
              <a:lnSpc>
                <a:spcPts val="4887"/>
              </a:lnSpc>
            </a:pPr>
          </a:p>
          <a:p>
            <a:pPr>
              <a:lnSpc>
                <a:spcPts val="4607"/>
              </a:lnSpc>
            </a:pPr>
          </a:p>
          <a:p>
            <a:pPr algn="ctr">
              <a:lnSpc>
                <a:spcPts val="4607"/>
              </a:lnSpc>
            </a:pPr>
          </a:p>
        </p:txBody>
      </p:sp>
      <p:sp>
        <p:nvSpPr>
          <p:cNvPr name="Freeform 7" id="7"/>
          <p:cNvSpPr/>
          <p:nvPr/>
        </p:nvSpPr>
        <p:spPr>
          <a:xfrm flipH="false" flipV="false" rot="0">
            <a:off x="0" y="0"/>
            <a:ext cx="2764189" cy="2754137"/>
          </a:xfrm>
          <a:custGeom>
            <a:avLst/>
            <a:gdLst/>
            <a:ahLst/>
            <a:cxnLst/>
            <a:rect r="r" b="b" t="t" l="l"/>
            <a:pathLst>
              <a:path h="2754137" w="2764189">
                <a:moveTo>
                  <a:pt x="0" y="0"/>
                </a:moveTo>
                <a:lnTo>
                  <a:pt x="2764189" y="0"/>
                </a:lnTo>
                <a:lnTo>
                  <a:pt x="2764189" y="2754137"/>
                </a:lnTo>
                <a:lnTo>
                  <a:pt x="0" y="27541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883978" y="-124332"/>
            <a:ext cx="12343285" cy="2280285"/>
          </a:xfrm>
          <a:prstGeom prst="rect">
            <a:avLst/>
          </a:prstGeom>
        </p:spPr>
        <p:txBody>
          <a:bodyPr anchor="t" rtlCol="false" tIns="0" lIns="0" bIns="0" rIns="0">
            <a:spAutoFit/>
          </a:bodyPr>
          <a:lstStyle/>
          <a:p>
            <a:pPr algn="ctr" marL="0" indent="0" lvl="0">
              <a:lnSpc>
                <a:spcPts val="7920"/>
              </a:lnSpc>
            </a:pPr>
            <a:r>
              <a:rPr lang="en-US" sz="9000">
                <a:solidFill>
                  <a:srgbClr val="000000"/>
                </a:solidFill>
                <a:latin typeface="Handyman"/>
              </a:rPr>
              <a:t>Works Cited, How to Cite</a:t>
            </a:r>
            <a:r>
              <a:rPr lang="en-US" sz="9000">
                <a:solidFill>
                  <a:srgbClr val="000000"/>
                </a:solidFill>
                <a:latin typeface="Handyman"/>
              </a:rPr>
              <a:t>Titles of Sources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209172" y="0"/>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883978" y="2064416"/>
            <a:ext cx="12805352" cy="11141823"/>
          </a:xfrm>
          <a:prstGeom prst="rect">
            <a:avLst/>
          </a:prstGeom>
        </p:spPr>
        <p:txBody>
          <a:bodyPr anchor="t" rtlCol="false" tIns="0" lIns="0" bIns="0" rIns="0">
            <a:spAutoFit/>
          </a:bodyPr>
          <a:lstStyle/>
          <a:p>
            <a:pPr marL="626111" indent="-313055" lvl="1">
              <a:lnSpc>
                <a:spcPts val="4060"/>
              </a:lnSpc>
              <a:buFont typeface="Arial"/>
              <a:buChar char="•"/>
            </a:pPr>
            <a:r>
              <a:rPr lang="en-US" sz="2900">
                <a:solidFill>
                  <a:srgbClr val="000000"/>
                </a:solidFill>
                <a:latin typeface="Canva Sans"/>
              </a:rPr>
              <a:t>When the source being documented forms a part of a larger whole, (like a book that is a collection of essays) the larger whole can be thought of as a container</a:t>
            </a:r>
          </a:p>
          <a:p>
            <a:pPr marL="626111" indent="-313055" lvl="1">
              <a:lnSpc>
                <a:spcPts val="4060"/>
              </a:lnSpc>
              <a:buFont typeface="Arial"/>
              <a:buChar char="•"/>
            </a:pPr>
            <a:r>
              <a:rPr lang="en-US" sz="2900">
                <a:solidFill>
                  <a:srgbClr val="000000"/>
                </a:solidFill>
                <a:latin typeface="Canva Sans"/>
              </a:rPr>
              <a:t>The title of the container is usually italicized and followed by a comma, since the information that comes next describes the container</a:t>
            </a:r>
          </a:p>
          <a:p>
            <a:pPr>
              <a:lnSpc>
                <a:spcPts val="4060"/>
              </a:lnSpc>
            </a:pPr>
          </a:p>
          <a:p>
            <a:pPr>
              <a:lnSpc>
                <a:spcPts val="4060"/>
              </a:lnSpc>
            </a:pPr>
            <a:r>
              <a:rPr lang="en-US" sz="2900">
                <a:solidFill>
                  <a:srgbClr val="000000"/>
                </a:solidFill>
                <a:latin typeface="Canva Sans"/>
              </a:rPr>
              <a:t>Examples:</a:t>
            </a:r>
          </a:p>
          <a:p>
            <a:pPr>
              <a:lnSpc>
                <a:spcPts val="4060"/>
              </a:lnSpc>
            </a:pPr>
            <a:r>
              <a:rPr lang="en-US" sz="2900" u="sng">
                <a:solidFill>
                  <a:srgbClr val="000000"/>
                </a:solidFill>
                <a:latin typeface="Canva Sans"/>
              </a:rPr>
              <a:t>Journal is made up of articles</a:t>
            </a:r>
          </a:p>
          <a:p>
            <a:pPr>
              <a:lnSpc>
                <a:spcPts val="4060"/>
              </a:lnSpc>
            </a:pPr>
            <a:r>
              <a:rPr lang="en-US" sz="2900">
                <a:solidFill>
                  <a:srgbClr val="000000"/>
                </a:solidFill>
                <a:latin typeface="Canva Sans"/>
              </a:rPr>
              <a:t>Williams, Joy. “Rogue Territory.” </a:t>
            </a:r>
            <a:r>
              <a:rPr lang="en-US" sz="2900">
                <a:solidFill>
                  <a:srgbClr val="FF3131"/>
                </a:solidFill>
                <a:latin typeface="Canva Sans Italics"/>
              </a:rPr>
              <a:t>The New York Times Book Review</a:t>
            </a:r>
            <a:r>
              <a:rPr lang="en-US" sz="2900">
                <a:solidFill>
                  <a:srgbClr val="000000"/>
                </a:solidFill>
                <a:latin typeface="Canva Sans"/>
              </a:rPr>
              <a:t>, 9 </a:t>
            </a:r>
          </a:p>
          <a:p>
            <a:pPr>
              <a:lnSpc>
                <a:spcPts val="4060"/>
              </a:lnSpc>
            </a:pPr>
            <a:r>
              <a:rPr lang="en-US" sz="2900">
                <a:solidFill>
                  <a:srgbClr val="000000"/>
                </a:solidFill>
                <a:latin typeface="Canva Sans"/>
              </a:rPr>
              <a:t>     </a:t>
            </a:r>
            <a:r>
              <a:rPr lang="en-US" sz="2900">
                <a:solidFill>
                  <a:srgbClr val="000000"/>
                </a:solidFill>
                <a:latin typeface="Canva Sans"/>
              </a:rPr>
              <a:t>Nov.  2014, pp.1+.</a:t>
            </a:r>
          </a:p>
          <a:p>
            <a:pPr>
              <a:lnSpc>
                <a:spcPts val="4060"/>
              </a:lnSpc>
            </a:pPr>
          </a:p>
          <a:p>
            <a:pPr>
              <a:lnSpc>
                <a:spcPts val="4060"/>
              </a:lnSpc>
            </a:pPr>
            <a:r>
              <a:rPr lang="en-US" sz="2900" u="sng">
                <a:solidFill>
                  <a:srgbClr val="000000"/>
                </a:solidFill>
                <a:latin typeface="Canva Sans"/>
              </a:rPr>
              <a:t>Television series is made up of episodes</a:t>
            </a:r>
          </a:p>
          <a:p>
            <a:pPr>
              <a:lnSpc>
                <a:spcPts val="4060"/>
              </a:lnSpc>
            </a:pPr>
            <a:r>
              <a:rPr lang="en-US" sz="2900">
                <a:solidFill>
                  <a:srgbClr val="000000"/>
                </a:solidFill>
                <a:latin typeface="Canva Sans"/>
              </a:rPr>
              <a:t>“Hush.” </a:t>
            </a:r>
            <a:r>
              <a:rPr lang="en-US" sz="2900">
                <a:solidFill>
                  <a:srgbClr val="FF3131"/>
                </a:solidFill>
                <a:latin typeface="Canva Sans Italics"/>
              </a:rPr>
              <a:t>Buffy the Vampire Slayer</a:t>
            </a:r>
            <a:r>
              <a:rPr lang="en-US" sz="2900">
                <a:solidFill>
                  <a:srgbClr val="000000"/>
                </a:solidFill>
                <a:latin typeface="Canva Sans"/>
              </a:rPr>
              <a:t>, created by Joss Whedon, </a:t>
            </a:r>
          </a:p>
          <a:p>
            <a:pPr>
              <a:lnSpc>
                <a:spcPts val="4060"/>
              </a:lnSpc>
            </a:pPr>
            <a:r>
              <a:rPr lang="en-US" sz="2900">
                <a:solidFill>
                  <a:srgbClr val="000000"/>
                </a:solidFill>
                <a:latin typeface="Canva Sans"/>
              </a:rPr>
              <a:t>     </a:t>
            </a:r>
            <a:r>
              <a:rPr lang="en-US" sz="2900">
                <a:solidFill>
                  <a:srgbClr val="000000"/>
                </a:solidFill>
                <a:latin typeface="Canva Sans"/>
              </a:rPr>
              <a:t>performance  by Sarah Michelle Gellar, season 4, episode 10, </a:t>
            </a:r>
          </a:p>
          <a:p>
            <a:pPr>
              <a:lnSpc>
                <a:spcPts val="4060"/>
              </a:lnSpc>
            </a:pPr>
            <a:r>
              <a:rPr lang="en-US" sz="2900">
                <a:solidFill>
                  <a:srgbClr val="000000"/>
                </a:solidFill>
                <a:latin typeface="Canva Sans"/>
              </a:rPr>
              <a:t>     </a:t>
            </a:r>
            <a:r>
              <a:rPr lang="en-US" sz="2900">
                <a:solidFill>
                  <a:srgbClr val="000000"/>
                </a:solidFill>
                <a:latin typeface="Canva Sans"/>
              </a:rPr>
              <a:t>Mutant Enemy, 1999.</a:t>
            </a:r>
          </a:p>
          <a:p>
            <a:pPr>
              <a:lnSpc>
                <a:spcPts val="4200"/>
              </a:lnSpc>
            </a:pPr>
          </a:p>
          <a:p>
            <a:pPr>
              <a:lnSpc>
                <a:spcPts val="4887"/>
              </a:lnSpc>
            </a:pPr>
          </a:p>
          <a:p>
            <a:pPr>
              <a:lnSpc>
                <a:spcPts val="4887"/>
              </a:lnSpc>
            </a:pPr>
          </a:p>
          <a:p>
            <a:pPr>
              <a:lnSpc>
                <a:spcPts val="4607"/>
              </a:lnSpc>
            </a:pPr>
          </a:p>
          <a:p>
            <a:pPr algn="ctr">
              <a:lnSpc>
                <a:spcPts val="4607"/>
              </a:lnSpc>
            </a:pPr>
          </a:p>
        </p:txBody>
      </p:sp>
      <p:sp>
        <p:nvSpPr>
          <p:cNvPr name="Freeform 6" id="6"/>
          <p:cNvSpPr/>
          <p:nvPr/>
        </p:nvSpPr>
        <p:spPr>
          <a:xfrm flipH="false" flipV="false" rot="0">
            <a:off x="15227262" y="7032700"/>
            <a:ext cx="3075314" cy="3254300"/>
          </a:xfrm>
          <a:custGeom>
            <a:avLst/>
            <a:gdLst/>
            <a:ahLst/>
            <a:cxnLst/>
            <a:rect r="r" b="b" t="t" l="l"/>
            <a:pathLst>
              <a:path h="3254300" w="3075314">
                <a:moveTo>
                  <a:pt x="0" y="0"/>
                </a:moveTo>
                <a:lnTo>
                  <a:pt x="3075314" y="0"/>
                </a:lnTo>
                <a:lnTo>
                  <a:pt x="3075314" y="3254300"/>
                </a:lnTo>
                <a:lnTo>
                  <a:pt x="0" y="3254300"/>
                </a:lnTo>
                <a:lnTo>
                  <a:pt x="0" y="0"/>
                </a:lnTo>
                <a:close/>
              </a:path>
            </a:pathLst>
          </a:custGeom>
          <a:blipFill>
            <a:blip r:embed="rId7"/>
            <a:stretch>
              <a:fillRect l="0" t="0" r="0" b="0"/>
            </a:stretch>
          </a:blipFill>
        </p:spPr>
      </p:sp>
      <p:sp>
        <p:nvSpPr>
          <p:cNvPr name="Freeform 7" id="7"/>
          <p:cNvSpPr/>
          <p:nvPr/>
        </p:nvSpPr>
        <p:spPr>
          <a:xfrm flipH="false" flipV="false" rot="0">
            <a:off x="0" y="0"/>
            <a:ext cx="2984085" cy="2446950"/>
          </a:xfrm>
          <a:custGeom>
            <a:avLst/>
            <a:gdLst/>
            <a:ahLst/>
            <a:cxnLst/>
            <a:rect r="r" b="b" t="t" l="l"/>
            <a:pathLst>
              <a:path h="2446950" w="2984085">
                <a:moveTo>
                  <a:pt x="0" y="0"/>
                </a:moveTo>
                <a:lnTo>
                  <a:pt x="2984085" y="0"/>
                </a:lnTo>
                <a:lnTo>
                  <a:pt x="2984085" y="2446950"/>
                </a:lnTo>
                <a:lnTo>
                  <a:pt x="0" y="24469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2883978" y="-124332"/>
            <a:ext cx="12343285" cy="2280285"/>
          </a:xfrm>
          <a:prstGeom prst="rect">
            <a:avLst/>
          </a:prstGeom>
        </p:spPr>
        <p:txBody>
          <a:bodyPr anchor="t" rtlCol="false" tIns="0" lIns="0" bIns="0" rIns="0">
            <a:spAutoFit/>
          </a:bodyPr>
          <a:lstStyle/>
          <a:p>
            <a:pPr algn="ctr">
              <a:lnSpc>
                <a:spcPts val="7920"/>
              </a:lnSpc>
            </a:pPr>
            <a:r>
              <a:rPr lang="en-US" sz="9000">
                <a:solidFill>
                  <a:srgbClr val="000000"/>
                </a:solidFill>
                <a:latin typeface="Handyman"/>
              </a:rPr>
              <a:t>Works Cited, How to Cite </a:t>
            </a:r>
          </a:p>
          <a:p>
            <a:pPr algn="ctr" marL="0" indent="0" lvl="0">
              <a:lnSpc>
                <a:spcPts val="7920"/>
              </a:lnSpc>
            </a:pPr>
            <a:r>
              <a:rPr lang="en-US" sz="9000">
                <a:solidFill>
                  <a:srgbClr val="000000"/>
                </a:solidFill>
                <a:latin typeface="Handyman"/>
              </a:rPr>
              <a:t> Titles of Container</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6209172" y="0"/>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883978" y="2308860"/>
            <a:ext cx="12805352" cy="10728438"/>
          </a:xfrm>
          <a:prstGeom prst="rect">
            <a:avLst/>
          </a:prstGeom>
        </p:spPr>
        <p:txBody>
          <a:bodyPr anchor="t" rtlCol="false" tIns="0" lIns="0" bIns="0" rIns="0">
            <a:spAutoFit/>
          </a:bodyPr>
          <a:lstStyle/>
          <a:p>
            <a:pPr marL="690879" indent="-345439" lvl="1">
              <a:lnSpc>
                <a:spcPts val="4479"/>
              </a:lnSpc>
              <a:buFont typeface="Arial"/>
              <a:buChar char="•"/>
            </a:pPr>
            <a:r>
              <a:rPr lang="en-US" sz="3199">
                <a:solidFill>
                  <a:srgbClr val="000000"/>
                </a:solidFill>
                <a:latin typeface="Canva Sans"/>
              </a:rPr>
              <a:t>Aside from an author whose name appears at the start of an entry, other people may be credited in the source as contributors, and you note this if their participation is important to your research or to the identification of the work</a:t>
            </a:r>
          </a:p>
          <a:p>
            <a:pPr marL="690879" indent="-345439" lvl="1">
              <a:lnSpc>
                <a:spcPts val="4479"/>
              </a:lnSpc>
              <a:buFont typeface="Arial"/>
              <a:buChar char="•"/>
            </a:pPr>
            <a:r>
              <a:rPr lang="en-US" sz="3199">
                <a:solidFill>
                  <a:srgbClr val="000000"/>
                </a:solidFill>
                <a:latin typeface="Canva Sans"/>
              </a:rPr>
              <a:t>Common descriptors are: adapted by, directed by, edited by, illustrated by, introduction by, narrated by, performance by, and translated by</a:t>
            </a:r>
          </a:p>
          <a:p>
            <a:pPr>
              <a:lnSpc>
                <a:spcPts val="4479"/>
              </a:lnSpc>
            </a:pPr>
          </a:p>
          <a:p>
            <a:pPr>
              <a:lnSpc>
                <a:spcPts val="4479"/>
              </a:lnSpc>
            </a:pPr>
            <a:r>
              <a:rPr lang="en-US" sz="3199">
                <a:solidFill>
                  <a:srgbClr val="000000"/>
                </a:solidFill>
                <a:latin typeface="Canva Sans"/>
              </a:rPr>
              <a:t>Example:</a:t>
            </a:r>
          </a:p>
          <a:p>
            <a:pPr>
              <a:lnSpc>
                <a:spcPts val="4479"/>
              </a:lnSpc>
            </a:pPr>
            <a:r>
              <a:rPr lang="en-US" sz="3199">
                <a:solidFill>
                  <a:srgbClr val="000000"/>
                </a:solidFill>
                <a:latin typeface="Canva Sans"/>
              </a:rPr>
              <a:t>“Hush.” </a:t>
            </a:r>
            <a:r>
              <a:rPr lang="en-US" sz="3199">
                <a:solidFill>
                  <a:srgbClr val="000000"/>
                </a:solidFill>
                <a:latin typeface="Canva Sans Italics"/>
              </a:rPr>
              <a:t>Buffy the Vampire Slayer</a:t>
            </a:r>
            <a:r>
              <a:rPr lang="en-US" sz="3199">
                <a:solidFill>
                  <a:srgbClr val="000000"/>
                </a:solidFill>
                <a:latin typeface="Canva Sans"/>
              </a:rPr>
              <a:t>, </a:t>
            </a:r>
            <a:r>
              <a:rPr lang="en-US" sz="3199">
                <a:solidFill>
                  <a:srgbClr val="F8B042"/>
                </a:solidFill>
                <a:latin typeface="Canva Sans"/>
              </a:rPr>
              <a:t>created by Joss Whedon, </a:t>
            </a:r>
          </a:p>
          <a:p>
            <a:pPr>
              <a:lnSpc>
                <a:spcPts val="4479"/>
              </a:lnSpc>
            </a:pPr>
            <a:r>
              <a:rPr lang="en-US" sz="3199">
                <a:solidFill>
                  <a:srgbClr val="F8B042"/>
                </a:solidFill>
                <a:latin typeface="Canva Sans"/>
              </a:rPr>
              <a:t>     </a:t>
            </a:r>
            <a:r>
              <a:rPr lang="en-US" sz="3199">
                <a:solidFill>
                  <a:srgbClr val="F8B042"/>
                </a:solidFill>
                <a:latin typeface="Canva Sans"/>
              </a:rPr>
              <a:t>performance by Sarah Michelle Gellar,</a:t>
            </a:r>
            <a:r>
              <a:rPr lang="en-US" sz="3199">
                <a:solidFill>
                  <a:srgbClr val="000000"/>
                </a:solidFill>
                <a:latin typeface="Canva Sans"/>
              </a:rPr>
              <a:t> season 4, episode 10, </a:t>
            </a:r>
          </a:p>
          <a:p>
            <a:pPr>
              <a:lnSpc>
                <a:spcPts val="4479"/>
              </a:lnSpc>
            </a:pPr>
            <a:r>
              <a:rPr lang="en-US" sz="3199">
                <a:solidFill>
                  <a:srgbClr val="000000"/>
                </a:solidFill>
                <a:latin typeface="Canva Sans"/>
              </a:rPr>
              <a:t>     </a:t>
            </a:r>
            <a:r>
              <a:rPr lang="en-US" sz="3199">
                <a:solidFill>
                  <a:srgbClr val="000000"/>
                </a:solidFill>
                <a:latin typeface="Canva Sans"/>
              </a:rPr>
              <a:t>Mutant Enemy, 1999.</a:t>
            </a:r>
          </a:p>
          <a:p>
            <a:pPr>
              <a:lnSpc>
                <a:spcPts val="4060"/>
              </a:lnSpc>
            </a:pPr>
          </a:p>
          <a:p>
            <a:pPr>
              <a:lnSpc>
                <a:spcPts val="4200"/>
              </a:lnSpc>
            </a:pPr>
          </a:p>
          <a:p>
            <a:pPr>
              <a:lnSpc>
                <a:spcPts val="4887"/>
              </a:lnSpc>
            </a:pPr>
          </a:p>
          <a:p>
            <a:pPr>
              <a:lnSpc>
                <a:spcPts val="4887"/>
              </a:lnSpc>
            </a:pPr>
          </a:p>
          <a:p>
            <a:pPr>
              <a:lnSpc>
                <a:spcPts val="4607"/>
              </a:lnSpc>
            </a:pPr>
          </a:p>
          <a:p>
            <a:pPr algn="ctr">
              <a:lnSpc>
                <a:spcPts val="4607"/>
              </a:lnSpc>
            </a:pPr>
          </a:p>
        </p:txBody>
      </p:sp>
      <p:sp>
        <p:nvSpPr>
          <p:cNvPr name="Freeform 6" id="6"/>
          <p:cNvSpPr/>
          <p:nvPr/>
        </p:nvSpPr>
        <p:spPr>
          <a:xfrm flipH="false" flipV="false" rot="0">
            <a:off x="0" y="0"/>
            <a:ext cx="2984085" cy="2446950"/>
          </a:xfrm>
          <a:custGeom>
            <a:avLst/>
            <a:gdLst/>
            <a:ahLst/>
            <a:cxnLst/>
            <a:rect r="r" b="b" t="t" l="l"/>
            <a:pathLst>
              <a:path h="2446950" w="2984085">
                <a:moveTo>
                  <a:pt x="0" y="0"/>
                </a:moveTo>
                <a:lnTo>
                  <a:pt x="2984085" y="0"/>
                </a:lnTo>
                <a:lnTo>
                  <a:pt x="2984085" y="2446950"/>
                </a:lnTo>
                <a:lnTo>
                  <a:pt x="0" y="24469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5571401" y="7457210"/>
            <a:ext cx="2716599" cy="2829790"/>
          </a:xfrm>
          <a:custGeom>
            <a:avLst/>
            <a:gdLst/>
            <a:ahLst/>
            <a:cxnLst/>
            <a:rect r="r" b="b" t="t" l="l"/>
            <a:pathLst>
              <a:path h="2829790" w="2716599">
                <a:moveTo>
                  <a:pt x="0" y="0"/>
                </a:moveTo>
                <a:lnTo>
                  <a:pt x="2716599" y="0"/>
                </a:lnTo>
                <a:lnTo>
                  <a:pt x="2716599" y="2829790"/>
                </a:lnTo>
                <a:lnTo>
                  <a:pt x="0" y="282979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883978" y="85725"/>
            <a:ext cx="12343285" cy="2280285"/>
          </a:xfrm>
          <a:prstGeom prst="rect">
            <a:avLst/>
          </a:prstGeom>
        </p:spPr>
        <p:txBody>
          <a:bodyPr anchor="t" rtlCol="false" tIns="0" lIns="0" bIns="0" rIns="0">
            <a:spAutoFit/>
          </a:bodyPr>
          <a:lstStyle/>
          <a:p>
            <a:pPr algn="ctr">
              <a:lnSpc>
                <a:spcPts val="7920"/>
              </a:lnSpc>
            </a:pPr>
            <a:r>
              <a:rPr lang="en-US" sz="9000">
                <a:solidFill>
                  <a:srgbClr val="000000"/>
                </a:solidFill>
                <a:latin typeface="Handyman"/>
              </a:rPr>
              <a:t>Works Cited, How to Cite </a:t>
            </a:r>
          </a:p>
          <a:p>
            <a:pPr algn="ctr" marL="0" indent="0" lvl="0">
              <a:lnSpc>
                <a:spcPts val="7920"/>
              </a:lnSpc>
            </a:pPr>
            <a:r>
              <a:rPr lang="en-US" sz="9000">
                <a:solidFill>
                  <a:srgbClr val="000000"/>
                </a:solidFill>
                <a:latin typeface="Handyman"/>
              </a:rPr>
              <a:t> Other Contributors</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883978" y="2304448"/>
            <a:ext cx="12805352" cy="9118713"/>
          </a:xfrm>
          <a:prstGeom prst="rect">
            <a:avLst/>
          </a:prstGeom>
        </p:spPr>
        <p:txBody>
          <a:bodyPr anchor="t" rtlCol="false" tIns="0" lIns="0" bIns="0" rIns="0">
            <a:spAutoFit/>
          </a:bodyPr>
          <a:lstStyle/>
          <a:p>
            <a:pPr marL="690881" indent="-345440" lvl="1">
              <a:lnSpc>
                <a:spcPts val="4480"/>
              </a:lnSpc>
              <a:buFont typeface="Arial"/>
              <a:buChar char="•"/>
            </a:pPr>
            <a:r>
              <a:rPr lang="en-US" sz="3200">
                <a:solidFill>
                  <a:srgbClr val="000000"/>
                </a:solidFill>
                <a:latin typeface="Canva Sans"/>
              </a:rPr>
              <a:t>If a source carries a notation indicating it is a version of an edition of a work released in more than one form, you may want to identify the version in your entry</a:t>
            </a:r>
          </a:p>
          <a:p>
            <a:pPr>
              <a:lnSpc>
                <a:spcPts val="4480"/>
              </a:lnSpc>
            </a:pPr>
          </a:p>
          <a:p>
            <a:pPr>
              <a:lnSpc>
                <a:spcPts val="4480"/>
              </a:lnSpc>
            </a:pPr>
            <a:r>
              <a:rPr lang="en-US" sz="3200">
                <a:solidFill>
                  <a:srgbClr val="000000"/>
                </a:solidFill>
                <a:latin typeface="Canva Sans"/>
              </a:rPr>
              <a:t>Examples:</a:t>
            </a:r>
          </a:p>
          <a:p>
            <a:pPr>
              <a:lnSpc>
                <a:spcPts val="4480"/>
              </a:lnSpc>
            </a:pPr>
          </a:p>
          <a:p>
            <a:pPr>
              <a:lnSpc>
                <a:spcPts val="4480"/>
              </a:lnSpc>
            </a:pPr>
            <a:r>
              <a:rPr lang="en-US" sz="3200">
                <a:solidFill>
                  <a:srgbClr val="000000"/>
                </a:solidFill>
                <a:latin typeface="Canva Sans Italics"/>
              </a:rPr>
              <a:t>The Bible</a:t>
            </a:r>
            <a:r>
              <a:rPr lang="en-US" sz="3200">
                <a:solidFill>
                  <a:srgbClr val="000000"/>
                </a:solidFill>
                <a:latin typeface="Canva Sans"/>
              </a:rPr>
              <a:t>. </a:t>
            </a:r>
            <a:r>
              <a:rPr lang="en-US" sz="3200">
                <a:solidFill>
                  <a:srgbClr val="BF90BE"/>
                </a:solidFill>
                <a:latin typeface="Canva Sans"/>
              </a:rPr>
              <a:t>Authorized King James Version</a:t>
            </a:r>
            <a:r>
              <a:rPr lang="en-US" sz="3200">
                <a:solidFill>
                  <a:srgbClr val="000000"/>
                </a:solidFill>
                <a:latin typeface="Canva Sans"/>
              </a:rPr>
              <a:t>, Oxford UP,    </a:t>
            </a:r>
          </a:p>
          <a:p>
            <a:pPr>
              <a:lnSpc>
                <a:spcPts val="4480"/>
              </a:lnSpc>
            </a:pPr>
            <a:r>
              <a:rPr lang="en-US" sz="3200">
                <a:solidFill>
                  <a:srgbClr val="000000"/>
                </a:solidFill>
                <a:latin typeface="Canva Sans"/>
              </a:rPr>
              <a:t>     </a:t>
            </a:r>
            <a:r>
              <a:rPr lang="en-US" sz="3200">
                <a:solidFill>
                  <a:srgbClr val="000000"/>
                </a:solidFill>
                <a:latin typeface="Canva Sans"/>
              </a:rPr>
              <a:t>1998.</a:t>
            </a:r>
          </a:p>
          <a:p>
            <a:pPr>
              <a:lnSpc>
                <a:spcPts val="4480"/>
              </a:lnSpc>
            </a:pPr>
            <a:r>
              <a:rPr lang="en-US" sz="3200">
                <a:solidFill>
                  <a:srgbClr val="000000"/>
                </a:solidFill>
                <a:latin typeface="Canva Sans"/>
              </a:rPr>
              <a:t>Newcomb, Horace, editor. </a:t>
            </a:r>
            <a:r>
              <a:rPr lang="en-US" sz="3200">
                <a:solidFill>
                  <a:srgbClr val="000000"/>
                </a:solidFill>
                <a:latin typeface="Canva Sans Italics"/>
              </a:rPr>
              <a:t>Television: The Critical View</a:t>
            </a:r>
            <a:r>
              <a:rPr lang="en-US" sz="3200">
                <a:solidFill>
                  <a:srgbClr val="000000"/>
                </a:solidFill>
                <a:latin typeface="Canva Sans"/>
              </a:rPr>
              <a:t>.   </a:t>
            </a:r>
          </a:p>
          <a:p>
            <a:pPr>
              <a:lnSpc>
                <a:spcPts val="4480"/>
              </a:lnSpc>
            </a:pPr>
            <a:r>
              <a:rPr lang="en-US" sz="3200">
                <a:solidFill>
                  <a:srgbClr val="000000"/>
                </a:solidFill>
                <a:latin typeface="Canva Sans"/>
              </a:rPr>
              <a:t>     </a:t>
            </a:r>
            <a:r>
              <a:rPr lang="en-US" sz="3200">
                <a:solidFill>
                  <a:srgbClr val="BF90BE"/>
                </a:solidFill>
                <a:latin typeface="Canva Sans"/>
              </a:rPr>
              <a:t>7th ed.</a:t>
            </a:r>
            <a:r>
              <a:rPr lang="en-US" sz="3200">
                <a:solidFill>
                  <a:srgbClr val="000000"/>
                </a:solidFill>
                <a:latin typeface="Canva Sans"/>
              </a:rPr>
              <a:t>, Oxford UP, 2007.</a:t>
            </a:r>
          </a:p>
          <a:p>
            <a:pPr>
              <a:lnSpc>
                <a:spcPts val="4480"/>
              </a:lnSpc>
            </a:pPr>
            <a:r>
              <a:rPr lang="en-US" sz="3200">
                <a:solidFill>
                  <a:srgbClr val="000000"/>
                </a:solidFill>
                <a:latin typeface="Canva Sans"/>
              </a:rPr>
              <a:t>Scott Ridley, director. </a:t>
            </a:r>
            <a:r>
              <a:rPr lang="en-US" sz="3200">
                <a:solidFill>
                  <a:srgbClr val="000000"/>
                </a:solidFill>
                <a:latin typeface="Canva Sans Italics"/>
              </a:rPr>
              <a:t>Blade Runner</a:t>
            </a:r>
            <a:r>
              <a:rPr lang="en-US" sz="3200">
                <a:solidFill>
                  <a:srgbClr val="000000"/>
                </a:solidFill>
                <a:latin typeface="Canva Sans"/>
              </a:rPr>
              <a:t>. 1982. Performance </a:t>
            </a:r>
          </a:p>
          <a:p>
            <a:pPr>
              <a:lnSpc>
                <a:spcPts val="4480"/>
              </a:lnSpc>
            </a:pPr>
            <a:r>
              <a:rPr lang="en-US" sz="3200">
                <a:solidFill>
                  <a:srgbClr val="000000"/>
                </a:solidFill>
                <a:latin typeface="Canva Sans"/>
              </a:rPr>
              <a:t>     by Harrison Ford, </a:t>
            </a:r>
            <a:r>
              <a:rPr lang="en-US" sz="3200">
                <a:solidFill>
                  <a:srgbClr val="BF90BE"/>
                </a:solidFill>
                <a:latin typeface="Canva Sans"/>
              </a:rPr>
              <a:t>Director’s Cut</a:t>
            </a:r>
            <a:r>
              <a:rPr lang="en-US" sz="3200">
                <a:solidFill>
                  <a:srgbClr val="000000"/>
                </a:solidFill>
                <a:latin typeface="Canva Sans"/>
              </a:rPr>
              <a:t>, Warner Bros., 1992.</a:t>
            </a:r>
          </a:p>
          <a:p>
            <a:pPr>
              <a:lnSpc>
                <a:spcPts val="4887"/>
              </a:lnSpc>
            </a:pPr>
          </a:p>
          <a:p>
            <a:pPr>
              <a:lnSpc>
                <a:spcPts val="4887"/>
              </a:lnSpc>
            </a:pPr>
          </a:p>
          <a:p>
            <a:pPr>
              <a:lnSpc>
                <a:spcPts val="4607"/>
              </a:lnSpc>
            </a:pPr>
          </a:p>
          <a:p>
            <a:pPr algn="ctr">
              <a:lnSpc>
                <a:spcPts val="4607"/>
              </a:lnSpc>
            </a:pPr>
          </a:p>
        </p:txBody>
      </p:sp>
      <p:sp>
        <p:nvSpPr>
          <p:cNvPr name="Freeform 7" id="7"/>
          <p:cNvSpPr/>
          <p:nvPr/>
        </p:nvSpPr>
        <p:spPr>
          <a:xfrm flipH="false" flipV="false" rot="0">
            <a:off x="0" y="0"/>
            <a:ext cx="3142394" cy="2942424"/>
          </a:xfrm>
          <a:custGeom>
            <a:avLst/>
            <a:gdLst/>
            <a:ahLst/>
            <a:cxnLst/>
            <a:rect r="r" b="b" t="t" l="l"/>
            <a:pathLst>
              <a:path h="2942424" w="3142394">
                <a:moveTo>
                  <a:pt x="0" y="0"/>
                </a:moveTo>
                <a:lnTo>
                  <a:pt x="3142394" y="0"/>
                </a:lnTo>
                <a:lnTo>
                  <a:pt x="3142394" y="2942424"/>
                </a:lnTo>
                <a:lnTo>
                  <a:pt x="0" y="294242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4040374" y="-128397"/>
            <a:ext cx="11186888"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Works Cited, How to Cite </a:t>
            </a:r>
            <a:r>
              <a:rPr lang="en-US" sz="9600">
                <a:solidFill>
                  <a:srgbClr val="000000"/>
                </a:solidFill>
                <a:latin typeface="Handyman"/>
              </a:rPr>
              <a:t>Versions</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456623" y="-929956"/>
            <a:ext cx="14562329" cy="13775357"/>
          </a:xfrm>
          <a:custGeom>
            <a:avLst/>
            <a:gdLst/>
            <a:ahLst/>
            <a:cxnLst/>
            <a:rect r="r" b="b" t="t" l="l"/>
            <a:pathLst>
              <a:path h="13775357" w="14562329">
                <a:moveTo>
                  <a:pt x="0" y="0"/>
                </a:moveTo>
                <a:lnTo>
                  <a:pt x="14562329" y="0"/>
                </a:lnTo>
                <a:lnTo>
                  <a:pt x="14562329" y="13775357"/>
                </a:lnTo>
                <a:lnTo>
                  <a:pt x="0" y="13775357"/>
                </a:lnTo>
                <a:lnTo>
                  <a:pt x="0" y="0"/>
                </a:lnTo>
                <a:close/>
              </a:path>
            </a:pathLst>
          </a:custGeom>
          <a:blipFill>
            <a:blip r:embed="rId2"/>
            <a:stretch>
              <a:fillRect l="0" t="-11017" r="0" b="-11017"/>
            </a:stretch>
          </a:blipFill>
        </p:spPr>
      </p:sp>
      <p:sp>
        <p:nvSpPr>
          <p:cNvPr name="Freeform 3" id="3"/>
          <p:cNvSpPr/>
          <p:nvPr/>
        </p:nvSpPr>
        <p:spPr>
          <a:xfrm flipH="false" flipV="false" rot="0">
            <a:off x="-1796261" y="478475"/>
            <a:ext cx="5717879" cy="2443094"/>
          </a:xfrm>
          <a:custGeom>
            <a:avLst/>
            <a:gdLst/>
            <a:ahLst/>
            <a:cxnLst/>
            <a:rect r="r" b="b" t="t" l="l"/>
            <a:pathLst>
              <a:path h="2443094" w="5717879">
                <a:moveTo>
                  <a:pt x="0" y="0"/>
                </a:moveTo>
                <a:lnTo>
                  <a:pt x="5717879" y="0"/>
                </a:lnTo>
                <a:lnTo>
                  <a:pt x="5717879" y="2443094"/>
                </a:lnTo>
                <a:lnTo>
                  <a:pt x="0" y="244309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4436541" y="9525"/>
            <a:ext cx="9845263" cy="24189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Works Cited, </a:t>
            </a:r>
            <a:r>
              <a:rPr lang="en-US" sz="9600">
                <a:solidFill>
                  <a:srgbClr val="000000"/>
                </a:solidFill>
                <a:latin typeface="Handyman"/>
              </a:rPr>
              <a:t>How to Cite Number</a:t>
            </a:r>
          </a:p>
        </p:txBody>
      </p:sp>
      <p:sp>
        <p:nvSpPr>
          <p:cNvPr name="TextBox 7" id="7"/>
          <p:cNvSpPr txBox="true"/>
          <p:nvPr/>
        </p:nvSpPr>
        <p:spPr>
          <a:xfrm rot="0">
            <a:off x="2823473" y="2390394"/>
            <a:ext cx="12622756" cy="8969970"/>
          </a:xfrm>
          <a:prstGeom prst="rect">
            <a:avLst/>
          </a:prstGeom>
        </p:spPr>
        <p:txBody>
          <a:bodyPr anchor="t" rtlCol="false" tIns="0" lIns="0" bIns="0" rIns="0">
            <a:spAutoFit/>
          </a:bodyPr>
          <a:lstStyle/>
          <a:p>
            <a:pPr marL="712470" indent="-356235" lvl="1">
              <a:lnSpc>
                <a:spcPts val="4125"/>
              </a:lnSpc>
              <a:buFont typeface="Arial"/>
              <a:buChar char="•"/>
            </a:pPr>
            <a:r>
              <a:rPr lang="en-US" sz="3300">
                <a:solidFill>
                  <a:srgbClr val="000000"/>
                </a:solidFill>
                <a:latin typeface="Canva Sans"/>
              </a:rPr>
              <a:t>If the source you are citing is part of a numbered sequence, you may want to document that</a:t>
            </a:r>
          </a:p>
          <a:p>
            <a:pPr>
              <a:lnSpc>
                <a:spcPts val="4125"/>
              </a:lnSpc>
            </a:pPr>
          </a:p>
          <a:p>
            <a:pPr>
              <a:lnSpc>
                <a:spcPts val="4125"/>
              </a:lnSpc>
            </a:pPr>
            <a:r>
              <a:rPr lang="en-US" sz="3300">
                <a:solidFill>
                  <a:srgbClr val="000000"/>
                </a:solidFill>
                <a:latin typeface="Canva Sans"/>
              </a:rPr>
              <a:t>Examples:</a:t>
            </a:r>
          </a:p>
          <a:p>
            <a:pPr>
              <a:lnSpc>
                <a:spcPts val="4125"/>
              </a:lnSpc>
            </a:pPr>
          </a:p>
          <a:p>
            <a:pPr>
              <a:lnSpc>
                <a:spcPts val="4125"/>
              </a:lnSpc>
            </a:pPr>
            <a:r>
              <a:rPr lang="en-US" sz="3300" u="sng">
                <a:solidFill>
                  <a:srgbClr val="000000"/>
                </a:solidFill>
                <a:latin typeface="Canva Sans"/>
              </a:rPr>
              <a:t>Multiple Volume Set</a:t>
            </a:r>
          </a:p>
          <a:p>
            <a:pPr>
              <a:lnSpc>
                <a:spcPts val="4125"/>
              </a:lnSpc>
            </a:pPr>
            <a:r>
              <a:rPr lang="en-US" sz="3300">
                <a:solidFill>
                  <a:srgbClr val="000000"/>
                </a:solidFill>
                <a:latin typeface="Canva Sans"/>
              </a:rPr>
              <a:t>Rampersand, Arnold. </a:t>
            </a:r>
            <a:r>
              <a:rPr lang="en-US" sz="3300">
                <a:solidFill>
                  <a:srgbClr val="000000"/>
                </a:solidFill>
                <a:latin typeface="Canva Sans Italics"/>
              </a:rPr>
              <a:t>The Life of Langston Hughes</a:t>
            </a:r>
            <a:r>
              <a:rPr lang="en-US" sz="3300">
                <a:solidFill>
                  <a:srgbClr val="000000"/>
                </a:solidFill>
                <a:latin typeface="Canva Sans"/>
              </a:rPr>
              <a:t>. 2nd ed., </a:t>
            </a:r>
          </a:p>
          <a:p>
            <a:pPr>
              <a:lnSpc>
                <a:spcPts val="4125"/>
              </a:lnSpc>
            </a:pPr>
            <a:r>
              <a:rPr lang="en-US" sz="3300">
                <a:solidFill>
                  <a:srgbClr val="000000"/>
                </a:solidFill>
                <a:latin typeface="Canva Sans"/>
              </a:rPr>
              <a:t>     </a:t>
            </a:r>
            <a:r>
              <a:rPr lang="en-US" sz="3300">
                <a:solidFill>
                  <a:srgbClr val="FF3131"/>
                </a:solidFill>
                <a:latin typeface="Canva Sans"/>
              </a:rPr>
              <a:t>vol. 2</a:t>
            </a:r>
            <a:r>
              <a:rPr lang="en-US" sz="3300">
                <a:solidFill>
                  <a:srgbClr val="000000"/>
                </a:solidFill>
                <a:latin typeface="Canva Sans"/>
              </a:rPr>
              <a:t>, Oxford UP, 2002. </a:t>
            </a:r>
          </a:p>
          <a:p>
            <a:pPr>
              <a:lnSpc>
                <a:spcPts val="4125"/>
              </a:lnSpc>
            </a:pPr>
          </a:p>
          <a:p>
            <a:pPr>
              <a:lnSpc>
                <a:spcPts val="4125"/>
              </a:lnSpc>
            </a:pPr>
            <a:r>
              <a:rPr lang="en-US" sz="3300" u="sng">
                <a:solidFill>
                  <a:srgbClr val="000000"/>
                </a:solidFill>
                <a:latin typeface="Canva Sans"/>
              </a:rPr>
              <a:t>Journal Issues (includes volume and issue numbers)</a:t>
            </a:r>
          </a:p>
          <a:p>
            <a:pPr>
              <a:lnSpc>
                <a:spcPts val="4125"/>
              </a:lnSpc>
            </a:pPr>
            <a:r>
              <a:rPr lang="en-US" sz="3300">
                <a:solidFill>
                  <a:srgbClr val="000000"/>
                </a:solidFill>
                <a:latin typeface="Canva Sans"/>
              </a:rPr>
              <a:t>Baron, Naomi S. “Redefining Reading: The Impact of Digital </a:t>
            </a:r>
          </a:p>
          <a:p>
            <a:pPr>
              <a:lnSpc>
                <a:spcPts val="4125"/>
              </a:lnSpc>
            </a:pPr>
            <a:r>
              <a:rPr lang="en-US" sz="3300">
                <a:solidFill>
                  <a:srgbClr val="000000"/>
                </a:solidFill>
                <a:latin typeface="Canva Sans"/>
              </a:rPr>
              <a:t>     </a:t>
            </a:r>
            <a:r>
              <a:rPr lang="en-US" sz="3300">
                <a:solidFill>
                  <a:srgbClr val="000000"/>
                </a:solidFill>
                <a:latin typeface="Canva Sans"/>
              </a:rPr>
              <a:t>Communication Media.” </a:t>
            </a:r>
            <a:r>
              <a:rPr lang="en-US" sz="3300">
                <a:solidFill>
                  <a:srgbClr val="000000"/>
                </a:solidFill>
                <a:latin typeface="Canva Sans Italics"/>
              </a:rPr>
              <a:t>PMLA</a:t>
            </a:r>
            <a:r>
              <a:rPr lang="en-US" sz="3300">
                <a:solidFill>
                  <a:srgbClr val="000000"/>
                </a:solidFill>
                <a:latin typeface="Canva Sans"/>
              </a:rPr>
              <a:t>, </a:t>
            </a:r>
            <a:r>
              <a:rPr lang="en-US" sz="3300">
                <a:solidFill>
                  <a:srgbClr val="FF3131"/>
                </a:solidFill>
                <a:latin typeface="Canva Sans"/>
              </a:rPr>
              <a:t>vol. 128, no. 1</a:t>
            </a:r>
            <a:r>
              <a:rPr lang="en-US" sz="3300">
                <a:solidFill>
                  <a:srgbClr val="000000"/>
                </a:solidFill>
                <a:latin typeface="Canva Sans"/>
              </a:rPr>
              <a:t>,  Jan. 2013, </a:t>
            </a:r>
          </a:p>
          <a:p>
            <a:pPr>
              <a:lnSpc>
                <a:spcPts val="4125"/>
              </a:lnSpc>
            </a:pPr>
            <a:r>
              <a:rPr lang="en-US" sz="3300">
                <a:solidFill>
                  <a:srgbClr val="000000"/>
                </a:solidFill>
                <a:latin typeface="Canva Sans"/>
              </a:rPr>
              <a:t>     </a:t>
            </a:r>
            <a:r>
              <a:rPr lang="en-US" sz="3300">
                <a:solidFill>
                  <a:srgbClr val="000000"/>
                </a:solidFill>
                <a:latin typeface="Canva Sans"/>
              </a:rPr>
              <a:t>pp. 193-200.</a:t>
            </a:r>
          </a:p>
          <a:p>
            <a:pPr>
              <a:lnSpc>
                <a:spcPts val="4125"/>
              </a:lnSpc>
            </a:pPr>
          </a:p>
          <a:p>
            <a:pPr>
              <a:lnSpc>
                <a:spcPts val="4249"/>
              </a:lnSpc>
            </a:pPr>
          </a:p>
          <a:p>
            <a:pPr>
              <a:lnSpc>
                <a:spcPts val="4390"/>
              </a:lnSpc>
            </a:pPr>
          </a:p>
          <a:p>
            <a:pPr algn="l" marL="0" indent="0" lvl="0">
              <a:lnSpc>
                <a:spcPts val="4390"/>
              </a:lnSpc>
              <a:spcBef>
                <a:spcPct val="0"/>
              </a:spcBef>
            </a:pPr>
          </a:p>
        </p:txBody>
      </p:sp>
      <p:sp>
        <p:nvSpPr>
          <p:cNvPr name="Freeform 8" id="8"/>
          <p:cNvSpPr/>
          <p:nvPr/>
        </p:nvSpPr>
        <p:spPr>
          <a:xfrm flipH="false" flipV="false" rot="0">
            <a:off x="14474714" y="0"/>
            <a:ext cx="3813286" cy="3336625"/>
          </a:xfrm>
          <a:custGeom>
            <a:avLst/>
            <a:gdLst/>
            <a:ahLst/>
            <a:cxnLst/>
            <a:rect r="r" b="b" t="t" l="l"/>
            <a:pathLst>
              <a:path h="3336625" w="3813286">
                <a:moveTo>
                  <a:pt x="0" y="0"/>
                </a:moveTo>
                <a:lnTo>
                  <a:pt x="3813286" y="0"/>
                </a:lnTo>
                <a:lnTo>
                  <a:pt x="3813286" y="3336625"/>
                </a:lnTo>
                <a:lnTo>
                  <a:pt x="0" y="333662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741324" y="2330909"/>
            <a:ext cx="12805352" cy="9850868"/>
          </a:xfrm>
          <a:prstGeom prst="rect">
            <a:avLst/>
          </a:prstGeom>
        </p:spPr>
        <p:txBody>
          <a:bodyPr anchor="t" rtlCol="false" tIns="0" lIns="0" bIns="0" rIns="0">
            <a:spAutoFit/>
          </a:bodyPr>
          <a:lstStyle/>
          <a:p>
            <a:pPr marL="712468" indent="-356234" lvl="1">
              <a:lnSpc>
                <a:spcPts val="4619"/>
              </a:lnSpc>
              <a:buFont typeface="Arial"/>
              <a:buChar char="•"/>
            </a:pPr>
            <a:r>
              <a:rPr lang="en-US" sz="3299">
                <a:solidFill>
                  <a:srgbClr val="000000"/>
                </a:solidFill>
                <a:latin typeface="Canva Sans"/>
              </a:rPr>
              <a:t>The publisher is the organization responsible for producing the source or making it available to the public</a:t>
            </a:r>
          </a:p>
          <a:p>
            <a:pPr marL="690879" indent="-345439" lvl="1">
              <a:lnSpc>
                <a:spcPts val="4479"/>
              </a:lnSpc>
              <a:buFont typeface="Arial"/>
              <a:buChar char="•"/>
            </a:pPr>
            <a:r>
              <a:rPr lang="en-US" sz="3199">
                <a:solidFill>
                  <a:srgbClr val="000000"/>
                </a:solidFill>
                <a:latin typeface="Canva Sans"/>
              </a:rPr>
              <a:t>If more than one publisher is listed and they seem equally responsible, list each and separate the names with a slash (/)</a:t>
            </a:r>
          </a:p>
          <a:p>
            <a:pPr>
              <a:lnSpc>
                <a:spcPts val="4619"/>
              </a:lnSpc>
            </a:pPr>
            <a:r>
              <a:rPr lang="en-US" sz="3299">
                <a:solidFill>
                  <a:srgbClr val="000000"/>
                </a:solidFill>
                <a:latin typeface="Canva Sans"/>
              </a:rPr>
              <a:t> </a:t>
            </a:r>
          </a:p>
          <a:p>
            <a:pPr>
              <a:lnSpc>
                <a:spcPts val="4619"/>
              </a:lnSpc>
            </a:pPr>
            <a:r>
              <a:rPr lang="en-US" sz="3299">
                <a:solidFill>
                  <a:srgbClr val="000000"/>
                </a:solidFill>
                <a:latin typeface="Canva Sans"/>
              </a:rPr>
              <a:t>Example:</a:t>
            </a:r>
          </a:p>
          <a:p>
            <a:pPr>
              <a:lnSpc>
                <a:spcPts val="4619"/>
              </a:lnSpc>
            </a:pPr>
            <a:r>
              <a:rPr lang="en-US" sz="3299">
                <a:solidFill>
                  <a:srgbClr val="000000"/>
                </a:solidFill>
                <a:latin typeface="Canva Sans"/>
              </a:rPr>
              <a:t>Jacobs, Alan. </a:t>
            </a:r>
            <a:r>
              <a:rPr lang="en-US" sz="3299">
                <a:solidFill>
                  <a:srgbClr val="000000"/>
                </a:solidFill>
                <a:latin typeface="Canva Sans Italics"/>
              </a:rPr>
              <a:t>The Pleasures of Reading in an Age of </a:t>
            </a:r>
          </a:p>
          <a:p>
            <a:pPr>
              <a:lnSpc>
                <a:spcPts val="4619"/>
              </a:lnSpc>
            </a:pPr>
            <a:r>
              <a:rPr lang="en-US" sz="3299">
                <a:solidFill>
                  <a:srgbClr val="000000"/>
                </a:solidFill>
                <a:latin typeface="Canva Sans Italics"/>
              </a:rPr>
              <a:t>     </a:t>
            </a:r>
            <a:r>
              <a:rPr lang="en-US" sz="3299">
                <a:solidFill>
                  <a:srgbClr val="000000"/>
                </a:solidFill>
                <a:latin typeface="Canva Sans Italics"/>
              </a:rPr>
              <a:t>Distraction</a:t>
            </a:r>
            <a:r>
              <a:rPr lang="en-US" sz="3299">
                <a:solidFill>
                  <a:srgbClr val="000000"/>
                </a:solidFill>
                <a:latin typeface="Canva Sans"/>
              </a:rPr>
              <a:t>. </a:t>
            </a:r>
            <a:r>
              <a:rPr lang="en-US" sz="3299">
                <a:solidFill>
                  <a:srgbClr val="FDB913"/>
                </a:solidFill>
                <a:latin typeface="Canva Sans"/>
              </a:rPr>
              <a:t>Oxford UP</a:t>
            </a:r>
            <a:r>
              <a:rPr lang="en-US" sz="3299">
                <a:solidFill>
                  <a:srgbClr val="000000"/>
                </a:solidFill>
                <a:latin typeface="Canva Sans"/>
              </a:rPr>
              <a:t>, 2011.</a:t>
            </a:r>
          </a:p>
          <a:p>
            <a:pPr>
              <a:lnSpc>
                <a:spcPts val="4619"/>
              </a:lnSpc>
            </a:pPr>
          </a:p>
          <a:p>
            <a:pPr marL="712468" indent="-356234" lvl="1">
              <a:lnSpc>
                <a:spcPts val="4619"/>
              </a:lnSpc>
              <a:buFont typeface="Arial"/>
              <a:buChar char="•"/>
            </a:pPr>
            <a:r>
              <a:rPr lang="en-US" sz="3299">
                <a:solidFill>
                  <a:srgbClr val="000000"/>
                </a:solidFill>
                <a:latin typeface="Canva Sans"/>
              </a:rPr>
              <a:t>Another Tip: For websites published by organizations, including museums, libraries, and universities, the publisher can be found in the “about us” or copyright information</a:t>
            </a:r>
          </a:p>
          <a:p>
            <a:pPr>
              <a:lnSpc>
                <a:spcPts val="4200"/>
              </a:lnSpc>
            </a:pPr>
          </a:p>
          <a:p>
            <a:pPr>
              <a:lnSpc>
                <a:spcPts val="4887"/>
              </a:lnSpc>
            </a:pPr>
          </a:p>
          <a:p>
            <a:pPr>
              <a:lnSpc>
                <a:spcPts val="4887"/>
              </a:lnSpc>
            </a:pPr>
          </a:p>
          <a:p>
            <a:pPr>
              <a:lnSpc>
                <a:spcPts val="4607"/>
              </a:lnSpc>
            </a:pPr>
          </a:p>
          <a:p>
            <a:pPr algn="ctr">
              <a:lnSpc>
                <a:spcPts val="4607"/>
              </a:lnSpc>
            </a:pPr>
          </a:p>
        </p:txBody>
      </p:sp>
      <p:sp>
        <p:nvSpPr>
          <p:cNvPr name="Freeform 7" id="7"/>
          <p:cNvSpPr/>
          <p:nvPr/>
        </p:nvSpPr>
        <p:spPr>
          <a:xfrm flipH="false" flipV="false" rot="0">
            <a:off x="0" y="64166"/>
            <a:ext cx="3181423" cy="3062119"/>
          </a:xfrm>
          <a:custGeom>
            <a:avLst/>
            <a:gdLst/>
            <a:ahLst/>
            <a:cxnLst/>
            <a:rect r="r" b="b" t="t" l="l"/>
            <a:pathLst>
              <a:path h="3062119" w="3181423">
                <a:moveTo>
                  <a:pt x="0" y="0"/>
                </a:moveTo>
                <a:lnTo>
                  <a:pt x="3181423" y="0"/>
                </a:lnTo>
                <a:lnTo>
                  <a:pt x="3181423" y="3062119"/>
                </a:lnTo>
                <a:lnTo>
                  <a:pt x="0" y="30621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2883978" y="-124332"/>
            <a:ext cx="12343285" cy="2280285"/>
          </a:xfrm>
          <a:prstGeom prst="rect">
            <a:avLst/>
          </a:prstGeom>
        </p:spPr>
        <p:txBody>
          <a:bodyPr anchor="t" rtlCol="false" tIns="0" lIns="0" bIns="0" rIns="0">
            <a:spAutoFit/>
          </a:bodyPr>
          <a:lstStyle/>
          <a:p>
            <a:pPr algn="ctr">
              <a:lnSpc>
                <a:spcPts val="7920"/>
              </a:lnSpc>
            </a:pPr>
            <a:r>
              <a:rPr lang="en-US" sz="9000">
                <a:solidFill>
                  <a:srgbClr val="000000"/>
                </a:solidFill>
                <a:latin typeface="Handyman"/>
              </a:rPr>
              <a:t>Works Cited, </a:t>
            </a:r>
          </a:p>
          <a:p>
            <a:pPr algn="ctr" marL="0" indent="0" lvl="0">
              <a:lnSpc>
                <a:spcPts val="7920"/>
              </a:lnSpc>
            </a:pPr>
            <a:r>
              <a:rPr lang="en-US" sz="9000">
                <a:solidFill>
                  <a:srgbClr val="000000"/>
                </a:solidFill>
                <a:latin typeface="Handyman"/>
              </a:rPr>
              <a:t> How to Cite Publisher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10389676">
            <a:off x="-3419152" y="6172200"/>
            <a:ext cx="8895703" cy="8229600"/>
          </a:xfrm>
          <a:custGeom>
            <a:avLst/>
            <a:gdLst/>
            <a:ahLst/>
            <a:cxnLst/>
            <a:rect r="r" b="b" t="t" l="l"/>
            <a:pathLst>
              <a:path h="8229600" w="8895703">
                <a:moveTo>
                  <a:pt x="0" y="0"/>
                </a:moveTo>
                <a:lnTo>
                  <a:pt x="8895704" y="0"/>
                </a:lnTo>
                <a:lnTo>
                  <a:pt x="8895704"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154097" y="1028700"/>
            <a:ext cx="15979806" cy="8229600"/>
          </a:xfrm>
          <a:custGeom>
            <a:avLst/>
            <a:gdLst/>
            <a:ahLst/>
            <a:cxnLst/>
            <a:rect r="r" b="b" t="t" l="l"/>
            <a:pathLst>
              <a:path h="8229600" w="15979806">
                <a:moveTo>
                  <a:pt x="0" y="0"/>
                </a:moveTo>
                <a:lnTo>
                  <a:pt x="15979806" y="0"/>
                </a:lnTo>
                <a:lnTo>
                  <a:pt x="15979806"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6014024" y="8296266"/>
            <a:ext cx="6286121" cy="1924067"/>
          </a:xfrm>
          <a:custGeom>
            <a:avLst/>
            <a:gdLst/>
            <a:ahLst/>
            <a:cxnLst/>
            <a:rect r="r" b="b" t="t" l="l"/>
            <a:pathLst>
              <a:path h="1924067" w="6286121">
                <a:moveTo>
                  <a:pt x="0" y="0"/>
                </a:moveTo>
                <a:lnTo>
                  <a:pt x="6286122" y="0"/>
                </a:lnTo>
                <a:lnTo>
                  <a:pt x="6286122" y="1924068"/>
                </a:lnTo>
                <a:lnTo>
                  <a:pt x="0" y="19240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84709">
            <a:off x="15520972" y="7469854"/>
            <a:ext cx="2164714" cy="2368277"/>
          </a:xfrm>
          <a:custGeom>
            <a:avLst/>
            <a:gdLst/>
            <a:ahLst/>
            <a:cxnLst/>
            <a:rect r="r" b="b" t="t" l="l"/>
            <a:pathLst>
              <a:path h="2368277" w="2164714">
                <a:moveTo>
                  <a:pt x="0" y="0"/>
                </a:moveTo>
                <a:lnTo>
                  <a:pt x="2164714" y="0"/>
                </a:lnTo>
                <a:lnTo>
                  <a:pt x="2164714" y="2368276"/>
                </a:lnTo>
                <a:lnTo>
                  <a:pt x="0" y="23682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6504293" y="2085267"/>
            <a:ext cx="2732421" cy="1564932"/>
          </a:xfrm>
          <a:custGeom>
            <a:avLst/>
            <a:gdLst/>
            <a:ahLst/>
            <a:cxnLst/>
            <a:rect r="r" b="b" t="t" l="l"/>
            <a:pathLst>
              <a:path h="1564932" w="2732421">
                <a:moveTo>
                  <a:pt x="0" y="0"/>
                </a:moveTo>
                <a:lnTo>
                  <a:pt x="2732421" y="0"/>
                </a:lnTo>
                <a:lnTo>
                  <a:pt x="2732421" y="1564932"/>
                </a:lnTo>
                <a:lnTo>
                  <a:pt x="0" y="15649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2797323" y="2692578"/>
            <a:ext cx="5743980" cy="4154448"/>
            <a:chOff x="0" y="0"/>
            <a:chExt cx="7658640" cy="5539263"/>
          </a:xfrm>
        </p:grpSpPr>
        <p:sp>
          <p:nvSpPr>
            <p:cNvPr name="TextBox 8" id="8"/>
            <p:cNvSpPr txBox="true"/>
            <p:nvPr/>
          </p:nvSpPr>
          <p:spPr>
            <a:xfrm rot="0">
              <a:off x="0" y="95250"/>
              <a:ext cx="7658640" cy="1078059"/>
            </a:xfrm>
            <a:prstGeom prst="rect">
              <a:avLst/>
            </a:prstGeom>
          </p:spPr>
          <p:txBody>
            <a:bodyPr anchor="t" rtlCol="false" tIns="0" lIns="0" bIns="0" rIns="0">
              <a:spAutoFit/>
            </a:bodyPr>
            <a:lstStyle/>
            <a:p>
              <a:pPr>
                <a:lnSpc>
                  <a:spcPts val="4755"/>
                </a:lnSpc>
              </a:pPr>
              <a:r>
                <a:rPr lang="en-US" sz="5799">
                  <a:solidFill>
                    <a:srgbClr val="000000"/>
                  </a:solidFill>
                  <a:latin typeface="Handyman"/>
                </a:rPr>
                <a:t>Format Your Paper</a:t>
              </a:r>
            </a:p>
          </p:txBody>
        </p:sp>
        <p:sp>
          <p:nvSpPr>
            <p:cNvPr name="TextBox 9" id="9"/>
            <p:cNvSpPr txBox="true"/>
            <p:nvPr/>
          </p:nvSpPr>
          <p:spPr>
            <a:xfrm rot="0">
              <a:off x="0" y="1363080"/>
              <a:ext cx="7658640" cy="4176183"/>
            </a:xfrm>
            <a:prstGeom prst="rect">
              <a:avLst/>
            </a:prstGeom>
          </p:spPr>
          <p:txBody>
            <a:bodyPr anchor="t" rtlCol="false" tIns="0" lIns="0" bIns="0" rIns="0">
              <a:spAutoFit/>
            </a:bodyPr>
            <a:lstStyle/>
            <a:p>
              <a:pPr marL="863596" indent="-431798" lvl="1">
                <a:lnSpc>
                  <a:spcPts val="4999"/>
                </a:lnSpc>
                <a:buFont typeface="Arial"/>
                <a:buChar char="•"/>
              </a:pPr>
              <a:r>
                <a:rPr lang="en-US" sz="3999">
                  <a:solidFill>
                    <a:srgbClr val="000000"/>
                  </a:solidFill>
                  <a:latin typeface="Canva Sans"/>
                </a:rPr>
                <a:t>Margins</a:t>
              </a:r>
            </a:p>
            <a:p>
              <a:pPr marL="863596" indent="-431798" lvl="1">
                <a:lnSpc>
                  <a:spcPts val="4999"/>
                </a:lnSpc>
                <a:buFont typeface="Arial"/>
                <a:buChar char="•"/>
              </a:pPr>
              <a:r>
                <a:rPr lang="en-US" sz="3999">
                  <a:solidFill>
                    <a:srgbClr val="000000"/>
                  </a:solidFill>
                  <a:latin typeface="Canva Sans"/>
                </a:rPr>
                <a:t>Spacing</a:t>
              </a:r>
            </a:p>
            <a:p>
              <a:pPr marL="863596" indent="-431798" lvl="1">
                <a:lnSpc>
                  <a:spcPts val="4999"/>
                </a:lnSpc>
                <a:buFont typeface="Arial"/>
                <a:buChar char="•"/>
              </a:pPr>
              <a:r>
                <a:rPr lang="en-US" sz="3999">
                  <a:solidFill>
                    <a:srgbClr val="000000"/>
                  </a:solidFill>
                  <a:latin typeface="Canva Sans"/>
                </a:rPr>
                <a:t>Font selection and size</a:t>
              </a:r>
            </a:p>
            <a:p>
              <a:pPr marL="863596" indent="-431798" lvl="1">
                <a:lnSpc>
                  <a:spcPts val="4999"/>
                </a:lnSpc>
                <a:buFont typeface="Arial"/>
                <a:buChar char="•"/>
              </a:pPr>
              <a:r>
                <a:rPr lang="en-US" sz="3999">
                  <a:solidFill>
                    <a:srgbClr val="000000"/>
                  </a:solidFill>
                  <a:latin typeface="Canva Sans"/>
                </a:rPr>
                <a:t>Headers/Footers</a:t>
              </a:r>
            </a:p>
          </p:txBody>
        </p:sp>
      </p:grpSp>
      <p:grpSp>
        <p:nvGrpSpPr>
          <p:cNvPr name="Group 10" id="10"/>
          <p:cNvGrpSpPr/>
          <p:nvPr/>
        </p:nvGrpSpPr>
        <p:grpSpPr>
          <a:xfrm rot="0">
            <a:off x="9428156" y="2692578"/>
            <a:ext cx="5743980" cy="3497223"/>
            <a:chOff x="0" y="0"/>
            <a:chExt cx="7658640" cy="4662963"/>
          </a:xfrm>
        </p:grpSpPr>
        <p:sp>
          <p:nvSpPr>
            <p:cNvPr name="TextBox 11" id="11"/>
            <p:cNvSpPr txBox="true"/>
            <p:nvPr/>
          </p:nvSpPr>
          <p:spPr>
            <a:xfrm rot="0">
              <a:off x="0" y="95250"/>
              <a:ext cx="7658640" cy="1878159"/>
            </a:xfrm>
            <a:prstGeom prst="rect">
              <a:avLst/>
            </a:prstGeom>
          </p:spPr>
          <p:txBody>
            <a:bodyPr anchor="t" rtlCol="false" tIns="0" lIns="0" bIns="0" rIns="0">
              <a:spAutoFit/>
            </a:bodyPr>
            <a:lstStyle/>
            <a:p>
              <a:pPr>
                <a:lnSpc>
                  <a:spcPts val="4755"/>
                </a:lnSpc>
              </a:pPr>
              <a:r>
                <a:rPr lang="en-US" sz="5799">
                  <a:solidFill>
                    <a:srgbClr val="000000"/>
                  </a:solidFill>
                  <a:latin typeface="Handyman"/>
                </a:rPr>
                <a:t>Guide the Style of Your Paper</a:t>
              </a:r>
            </a:p>
          </p:txBody>
        </p:sp>
        <p:sp>
          <p:nvSpPr>
            <p:cNvPr name="TextBox 12" id="12"/>
            <p:cNvSpPr txBox="true"/>
            <p:nvPr/>
          </p:nvSpPr>
          <p:spPr>
            <a:xfrm rot="0">
              <a:off x="0" y="2163180"/>
              <a:ext cx="7658640" cy="2499783"/>
            </a:xfrm>
            <a:prstGeom prst="rect">
              <a:avLst/>
            </a:prstGeom>
          </p:spPr>
          <p:txBody>
            <a:bodyPr anchor="t" rtlCol="false" tIns="0" lIns="0" bIns="0" rIns="0">
              <a:spAutoFit/>
            </a:bodyPr>
            <a:lstStyle/>
            <a:p>
              <a:pPr marL="863596" indent="-431798" lvl="1">
                <a:lnSpc>
                  <a:spcPts val="4999"/>
                </a:lnSpc>
                <a:buFont typeface="Arial"/>
                <a:buChar char="•"/>
              </a:pPr>
              <a:r>
                <a:rPr lang="en-US" sz="3999">
                  <a:solidFill>
                    <a:srgbClr val="000000"/>
                  </a:solidFill>
                  <a:latin typeface="Canva Sans"/>
                </a:rPr>
                <a:t>Quotations</a:t>
              </a:r>
            </a:p>
            <a:p>
              <a:pPr marL="863596" indent="-431798" lvl="1">
                <a:lnSpc>
                  <a:spcPts val="4999"/>
                </a:lnSpc>
                <a:buFont typeface="Arial"/>
                <a:buChar char="•"/>
              </a:pPr>
              <a:r>
                <a:rPr lang="en-US" sz="3999">
                  <a:solidFill>
                    <a:srgbClr val="000000"/>
                  </a:solidFill>
                  <a:latin typeface="Canva Sans"/>
                </a:rPr>
                <a:t>In-text citations</a:t>
              </a:r>
            </a:p>
            <a:p>
              <a:pPr marL="863596" indent="-431798" lvl="1">
                <a:lnSpc>
                  <a:spcPts val="4999"/>
                </a:lnSpc>
                <a:buFont typeface="Arial"/>
                <a:buChar char="•"/>
              </a:pPr>
              <a:r>
                <a:rPr lang="en-US" sz="3999">
                  <a:solidFill>
                    <a:srgbClr val="000000"/>
                  </a:solidFill>
                  <a:latin typeface="Canva Sans"/>
                </a:rPr>
                <a:t>Voice</a:t>
              </a:r>
            </a:p>
          </p:txBody>
        </p:sp>
      </p:grpSp>
      <p:sp>
        <p:nvSpPr>
          <p:cNvPr name="TextBox 13" id="13"/>
          <p:cNvSpPr txBox="true"/>
          <p:nvPr/>
        </p:nvSpPr>
        <p:spPr>
          <a:xfrm rot="0">
            <a:off x="3004674" y="132411"/>
            <a:ext cx="11073259" cy="1832625"/>
          </a:xfrm>
          <a:prstGeom prst="rect">
            <a:avLst/>
          </a:prstGeom>
        </p:spPr>
        <p:txBody>
          <a:bodyPr anchor="t" rtlCol="false" tIns="0" lIns="0" bIns="0" rIns="0">
            <a:spAutoFit/>
          </a:bodyPr>
          <a:lstStyle/>
          <a:p>
            <a:pPr algn="ctr">
              <a:lnSpc>
                <a:spcPts val="13439"/>
              </a:lnSpc>
            </a:pPr>
            <a:r>
              <a:rPr lang="en-US" sz="9599">
                <a:solidFill>
                  <a:srgbClr val="000000"/>
                </a:solidFill>
                <a:latin typeface="Handyman"/>
              </a:rPr>
              <a:t>So You Will Use It To....</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2979045" y="5143500"/>
            <a:ext cx="5308955" cy="5143500"/>
          </a:xfrm>
          <a:custGeom>
            <a:avLst/>
            <a:gdLst/>
            <a:ahLst/>
            <a:cxnLst/>
            <a:rect r="r" b="b" t="t" l="l"/>
            <a:pathLst>
              <a:path h="5143500" w="5308955">
                <a:moveTo>
                  <a:pt x="0" y="0"/>
                </a:moveTo>
                <a:lnTo>
                  <a:pt x="5308955" y="0"/>
                </a:lnTo>
                <a:lnTo>
                  <a:pt x="5308955" y="5143500"/>
                </a:lnTo>
                <a:lnTo>
                  <a:pt x="0" y="5143500"/>
                </a:lnTo>
                <a:lnTo>
                  <a:pt x="0" y="0"/>
                </a:lnTo>
                <a:close/>
              </a:path>
            </a:pathLst>
          </a:custGeom>
          <a:blipFill>
            <a:blip r:embed="rId2"/>
            <a:stretch>
              <a:fillRect l="0" t="0" r="0" b="0"/>
            </a:stretch>
          </a:blipFill>
        </p:spPr>
      </p:sp>
      <p:sp>
        <p:nvSpPr>
          <p:cNvPr name="TextBox 3" id="3"/>
          <p:cNvSpPr txBox="true"/>
          <p:nvPr/>
        </p:nvSpPr>
        <p:spPr>
          <a:xfrm rot="0">
            <a:off x="253157" y="2410142"/>
            <a:ext cx="13023243" cy="6094376"/>
          </a:xfrm>
          <a:prstGeom prst="rect">
            <a:avLst/>
          </a:prstGeom>
        </p:spPr>
        <p:txBody>
          <a:bodyPr anchor="t" rtlCol="false" tIns="0" lIns="0" bIns="0" rIns="0">
            <a:spAutoFit/>
          </a:bodyPr>
          <a:lstStyle/>
          <a:p>
            <a:pPr>
              <a:lnSpc>
                <a:spcPts val="5459"/>
              </a:lnSpc>
            </a:pPr>
            <a:r>
              <a:rPr lang="en-US" sz="3900">
                <a:solidFill>
                  <a:srgbClr val="000000"/>
                </a:solidFill>
                <a:latin typeface="Canva Sans"/>
              </a:rPr>
              <a:t>A publishers name may be omitted for:</a:t>
            </a:r>
          </a:p>
          <a:p>
            <a:pPr marL="1684020" indent="-561340" lvl="2">
              <a:lnSpc>
                <a:spcPts val="5459"/>
              </a:lnSpc>
              <a:buAutoNum type="alphaLcPeriod" startAt="1"/>
            </a:pPr>
            <a:r>
              <a:rPr lang="en-US" sz="3900">
                <a:solidFill>
                  <a:srgbClr val="000000"/>
                </a:solidFill>
                <a:latin typeface="Canva Sans"/>
              </a:rPr>
              <a:t>Periodicals/Journals</a:t>
            </a:r>
          </a:p>
          <a:p>
            <a:pPr>
              <a:lnSpc>
                <a:spcPts val="5459"/>
              </a:lnSpc>
            </a:pPr>
            <a:r>
              <a:rPr lang="en-US" sz="3900">
                <a:solidFill>
                  <a:srgbClr val="000000"/>
                </a:solidFill>
                <a:latin typeface="Canva Sans"/>
              </a:rPr>
              <a:t>          </a:t>
            </a:r>
            <a:r>
              <a:rPr lang="en-US" sz="3900">
                <a:solidFill>
                  <a:srgbClr val="000000"/>
                </a:solidFill>
                <a:latin typeface="Canva Sans"/>
              </a:rPr>
              <a:t>b.</a:t>
            </a:r>
            <a:r>
              <a:rPr lang="en-US" sz="3900">
                <a:solidFill>
                  <a:srgbClr val="000000"/>
                </a:solidFill>
                <a:latin typeface="Canva Sans"/>
              </a:rPr>
              <a:t>Works published by authors or editors</a:t>
            </a:r>
          </a:p>
          <a:p>
            <a:pPr>
              <a:lnSpc>
                <a:spcPts val="5459"/>
              </a:lnSpc>
            </a:pPr>
            <a:r>
              <a:rPr lang="en-US" sz="3900">
                <a:solidFill>
                  <a:srgbClr val="000000"/>
                </a:solidFill>
                <a:latin typeface="Canva Sans"/>
              </a:rPr>
              <a:t>          c. </a:t>
            </a:r>
            <a:r>
              <a:rPr lang="en-US" sz="3900">
                <a:solidFill>
                  <a:srgbClr val="000000"/>
                </a:solidFill>
                <a:latin typeface="Canva Sans"/>
              </a:rPr>
              <a:t>A website whose title is essentially the same as  </a:t>
            </a:r>
          </a:p>
          <a:p>
            <a:pPr>
              <a:lnSpc>
                <a:spcPts val="5459"/>
              </a:lnSpc>
            </a:pPr>
            <a:r>
              <a:rPr lang="en-US" sz="3900">
                <a:solidFill>
                  <a:srgbClr val="000000"/>
                </a:solidFill>
                <a:latin typeface="Canva Sans"/>
              </a:rPr>
              <a:t>              </a:t>
            </a:r>
            <a:r>
              <a:rPr lang="en-US" sz="3900">
                <a:solidFill>
                  <a:srgbClr val="000000"/>
                </a:solidFill>
                <a:latin typeface="Canva Sans"/>
              </a:rPr>
              <a:t>the name of its publisher</a:t>
            </a:r>
          </a:p>
          <a:p>
            <a:pPr>
              <a:lnSpc>
                <a:spcPts val="5459"/>
              </a:lnSpc>
            </a:pPr>
            <a:r>
              <a:rPr lang="en-US" sz="3900">
                <a:solidFill>
                  <a:srgbClr val="000000"/>
                </a:solidFill>
                <a:latin typeface="Canva Sans"/>
              </a:rPr>
              <a:t>          d. </a:t>
            </a:r>
            <a:r>
              <a:rPr lang="en-US" sz="3900">
                <a:solidFill>
                  <a:srgbClr val="000000"/>
                </a:solidFill>
                <a:latin typeface="Canva Sans"/>
              </a:rPr>
              <a:t>A website not involved in producing the works  </a:t>
            </a:r>
          </a:p>
          <a:p>
            <a:pPr>
              <a:lnSpc>
                <a:spcPts val="5459"/>
              </a:lnSpc>
            </a:pPr>
            <a:r>
              <a:rPr lang="en-US" sz="3900">
                <a:solidFill>
                  <a:srgbClr val="000000"/>
                </a:solidFill>
                <a:latin typeface="Canva Sans"/>
              </a:rPr>
              <a:t>              or makes it available such as Youtube</a:t>
            </a:r>
          </a:p>
          <a:p>
            <a:pPr>
              <a:lnSpc>
                <a:spcPts val="5219"/>
              </a:lnSpc>
            </a:pPr>
          </a:p>
          <a:p>
            <a:pPr>
              <a:lnSpc>
                <a:spcPts val="5219"/>
              </a:lnSpc>
            </a:pPr>
          </a:p>
        </p:txBody>
      </p:sp>
      <p:sp>
        <p:nvSpPr>
          <p:cNvPr name="TextBox 4" id="4"/>
          <p:cNvSpPr txBox="true"/>
          <p:nvPr/>
        </p:nvSpPr>
        <p:spPr>
          <a:xfrm rot="0">
            <a:off x="97036" y="105407"/>
            <a:ext cx="18093928" cy="1461773"/>
          </a:xfrm>
          <a:prstGeom prst="rect">
            <a:avLst/>
          </a:prstGeom>
        </p:spPr>
        <p:txBody>
          <a:bodyPr anchor="t" rtlCol="false" tIns="0" lIns="0" bIns="0" rIns="0">
            <a:spAutoFit/>
          </a:bodyPr>
          <a:lstStyle/>
          <a:p>
            <a:pPr algn="ctr">
              <a:lnSpc>
                <a:spcPts val="10779"/>
              </a:lnSpc>
            </a:pPr>
            <a:r>
              <a:rPr lang="en-US" sz="7699">
                <a:solidFill>
                  <a:srgbClr val="000000"/>
                </a:solidFill>
                <a:latin typeface="Handyman"/>
              </a:rPr>
              <a:t>Works Cited, How to Cite Publisher, Continued</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883978" y="2304448"/>
            <a:ext cx="12805352" cy="9906226"/>
          </a:xfrm>
          <a:prstGeom prst="rect">
            <a:avLst/>
          </a:prstGeom>
        </p:spPr>
        <p:txBody>
          <a:bodyPr anchor="t" rtlCol="false" tIns="0" lIns="0" bIns="0" rIns="0">
            <a:spAutoFit/>
          </a:bodyPr>
          <a:lstStyle/>
          <a:p>
            <a:pPr marL="581011" indent="-290506" lvl="1">
              <a:lnSpc>
                <a:spcPts val="3767"/>
              </a:lnSpc>
              <a:buFont typeface="Arial"/>
              <a:buChar char="•"/>
            </a:pPr>
            <a:r>
              <a:rPr lang="en-US" sz="2691">
                <a:solidFill>
                  <a:srgbClr val="000000"/>
                </a:solidFill>
                <a:latin typeface="Canva Sans"/>
              </a:rPr>
              <a:t>Sources– especially those published online– may be associated with more than one publication date or may just have one date to document</a:t>
            </a:r>
          </a:p>
          <a:p>
            <a:pPr marL="581011" indent="-290506" lvl="1">
              <a:lnSpc>
                <a:spcPts val="3767"/>
              </a:lnSpc>
              <a:buFont typeface="Arial"/>
              <a:buChar char="•"/>
            </a:pPr>
            <a:r>
              <a:rPr lang="en-US" sz="2691">
                <a:solidFill>
                  <a:srgbClr val="000000"/>
                </a:solidFill>
                <a:latin typeface="Canva Sans"/>
              </a:rPr>
              <a:t>When a source carries more than one date, use the date most relevant to your use of the source</a:t>
            </a:r>
          </a:p>
          <a:p>
            <a:pPr>
              <a:lnSpc>
                <a:spcPts val="3767"/>
              </a:lnSpc>
            </a:pPr>
          </a:p>
          <a:p>
            <a:pPr>
              <a:lnSpc>
                <a:spcPts val="3767"/>
              </a:lnSpc>
            </a:pPr>
            <a:r>
              <a:rPr lang="en-US" sz="2691">
                <a:solidFill>
                  <a:srgbClr val="000000"/>
                </a:solidFill>
                <a:latin typeface="Canva Sans"/>
              </a:rPr>
              <a:t>Examples:</a:t>
            </a:r>
          </a:p>
          <a:p>
            <a:pPr>
              <a:lnSpc>
                <a:spcPts val="3767"/>
              </a:lnSpc>
            </a:pPr>
          </a:p>
          <a:p>
            <a:pPr>
              <a:lnSpc>
                <a:spcPts val="3767"/>
              </a:lnSpc>
            </a:pPr>
            <a:r>
              <a:rPr lang="en-US" sz="2691" u="sng">
                <a:solidFill>
                  <a:srgbClr val="000000"/>
                </a:solidFill>
                <a:latin typeface="Canva Sans"/>
              </a:rPr>
              <a:t>For an Article on the Website of a News Organization</a:t>
            </a:r>
          </a:p>
          <a:p>
            <a:pPr>
              <a:lnSpc>
                <a:spcPts val="3767"/>
              </a:lnSpc>
            </a:pPr>
            <a:r>
              <a:rPr lang="en-US" sz="2691">
                <a:solidFill>
                  <a:srgbClr val="000000"/>
                </a:solidFill>
                <a:latin typeface="Canva Sans"/>
              </a:rPr>
              <a:t>Deresiewicz, William. “The Death of the Artist—and the Birth of the Creative  </a:t>
            </a:r>
          </a:p>
          <a:p>
            <a:pPr>
              <a:lnSpc>
                <a:spcPts val="3767"/>
              </a:lnSpc>
            </a:pPr>
            <a:r>
              <a:rPr lang="en-US" sz="2691">
                <a:solidFill>
                  <a:srgbClr val="000000"/>
                </a:solidFill>
                <a:latin typeface="Canva Sans"/>
              </a:rPr>
              <a:t>     </a:t>
            </a:r>
            <a:r>
              <a:rPr lang="en-US" sz="2691">
                <a:solidFill>
                  <a:srgbClr val="000000"/>
                </a:solidFill>
                <a:latin typeface="Canva Sans"/>
              </a:rPr>
              <a:t>Entrepreneur.” </a:t>
            </a:r>
            <a:r>
              <a:rPr lang="en-US" sz="2691">
                <a:solidFill>
                  <a:srgbClr val="000000"/>
                </a:solidFill>
                <a:latin typeface="Canva Sans Italics"/>
              </a:rPr>
              <a:t>The Atlantic</a:t>
            </a:r>
            <a:r>
              <a:rPr lang="en-US" sz="2691">
                <a:solidFill>
                  <a:srgbClr val="000000"/>
                </a:solidFill>
                <a:latin typeface="Canva Sans"/>
              </a:rPr>
              <a:t>, </a:t>
            </a:r>
            <a:r>
              <a:rPr lang="en-US" sz="2691">
                <a:solidFill>
                  <a:srgbClr val="EF7C8E"/>
                </a:solidFill>
                <a:latin typeface="Canva Sans"/>
              </a:rPr>
              <a:t>28 Dec. 2014</a:t>
            </a:r>
            <a:r>
              <a:rPr lang="en-US" sz="2691">
                <a:solidFill>
                  <a:srgbClr val="000000"/>
                </a:solidFill>
                <a:latin typeface="Canva Sans"/>
              </a:rPr>
              <a:t>,     </a:t>
            </a:r>
          </a:p>
          <a:p>
            <a:pPr>
              <a:lnSpc>
                <a:spcPts val="3767"/>
              </a:lnSpc>
            </a:pPr>
            <a:r>
              <a:rPr lang="en-US" sz="2691">
                <a:solidFill>
                  <a:srgbClr val="000000"/>
                </a:solidFill>
                <a:latin typeface="Canva Sans"/>
              </a:rPr>
              <a:t>     </a:t>
            </a:r>
            <a:r>
              <a:rPr lang="en-US" sz="2691">
                <a:solidFill>
                  <a:srgbClr val="000000"/>
                </a:solidFill>
                <a:latin typeface="Canva Sans"/>
              </a:rPr>
              <a:t>www.theatlantic.com/archive/2015/01/the-death-of-the-artist-and-the-</a:t>
            </a:r>
          </a:p>
          <a:p>
            <a:pPr>
              <a:lnSpc>
                <a:spcPts val="3767"/>
              </a:lnSpc>
            </a:pPr>
            <a:r>
              <a:rPr lang="en-US" sz="2691">
                <a:solidFill>
                  <a:srgbClr val="000000"/>
                </a:solidFill>
                <a:latin typeface="Canva Sans"/>
              </a:rPr>
              <a:t>     </a:t>
            </a:r>
            <a:r>
              <a:rPr lang="en-US" sz="2691">
                <a:solidFill>
                  <a:srgbClr val="000000"/>
                </a:solidFill>
                <a:latin typeface="Canva Sans"/>
              </a:rPr>
              <a:t>birth-of-the-creative-entrepreneur/383497/.</a:t>
            </a:r>
          </a:p>
          <a:p>
            <a:pPr>
              <a:lnSpc>
                <a:spcPts val="3767"/>
              </a:lnSpc>
            </a:pPr>
          </a:p>
          <a:p>
            <a:pPr>
              <a:lnSpc>
                <a:spcPts val="3767"/>
              </a:lnSpc>
            </a:pPr>
            <a:r>
              <a:rPr lang="en-US" sz="2691" u="sng">
                <a:solidFill>
                  <a:srgbClr val="000000"/>
                </a:solidFill>
                <a:latin typeface="Canva Sans"/>
              </a:rPr>
              <a:t>Book</a:t>
            </a:r>
          </a:p>
          <a:p>
            <a:pPr>
              <a:lnSpc>
                <a:spcPts val="3767"/>
              </a:lnSpc>
            </a:pPr>
            <a:r>
              <a:rPr lang="en-US" sz="2691">
                <a:solidFill>
                  <a:srgbClr val="000000"/>
                </a:solidFill>
                <a:latin typeface="Canva Sans"/>
              </a:rPr>
              <a:t>Rampersand, Arnold. </a:t>
            </a:r>
            <a:r>
              <a:rPr lang="en-US" sz="2691">
                <a:solidFill>
                  <a:srgbClr val="000000"/>
                </a:solidFill>
                <a:latin typeface="Canva Sans Italics"/>
              </a:rPr>
              <a:t>The Life of Langston Hughes</a:t>
            </a:r>
            <a:r>
              <a:rPr lang="en-US" sz="2691">
                <a:solidFill>
                  <a:srgbClr val="000000"/>
                </a:solidFill>
                <a:latin typeface="Canva Sans"/>
              </a:rPr>
              <a:t>. 2nd ed., vol. 2, Oxford UP,  </a:t>
            </a:r>
          </a:p>
          <a:p>
            <a:pPr>
              <a:lnSpc>
                <a:spcPts val="3767"/>
              </a:lnSpc>
            </a:pPr>
            <a:r>
              <a:rPr lang="en-US" sz="2691">
                <a:solidFill>
                  <a:srgbClr val="000000"/>
                </a:solidFill>
                <a:latin typeface="Canva Sans"/>
              </a:rPr>
              <a:t>     </a:t>
            </a:r>
            <a:r>
              <a:rPr lang="en-US" sz="2691">
                <a:solidFill>
                  <a:srgbClr val="EF7C8E"/>
                </a:solidFill>
                <a:latin typeface="Canva Sans"/>
              </a:rPr>
              <a:t>2002</a:t>
            </a:r>
            <a:r>
              <a:rPr lang="en-US" sz="2691">
                <a:solidFill>
                  <a:srgbClr val="000000"/>
                </a:solidFill>
                <a:latin typeface="Canva Sans"/>
              </a:rPr>
              <a:t>. </a:t>
            </a:r>
          </a:p>
          <a:p>
            <a:pPr>
              <a:lnSpc>
                <a:spcPts val="4187"/>
              </a:lnSpc>
            </a:pPr>
          </a:p>
          <a:p>
            <a:pPr>
              <a:lnSpc>
                <a:spcPts val="4887"/>
              </a:lnSpc>
            </a:pPr>
          </a:p>
          <a:p>
            <a:pPr>
              <a:lnSpc>
                <a:spcPts val="4607"/>
              </a:lnSpc>
            </a:pPr>
          </a:p>
          <a:p>
            <a:pPr algn="ctr">
              <a:lnSpc>
                <a:spcPts val="4607"/>
              </a:lnSpc>
            </a:pPr>
          </a:p>
        </p:txBody>
      </p:sp>
      <p:sp>
        <p:nvSpPr>
          <p:cNvPr name="Freeform 6" id="6"/>
          <p:cNvSpPr/>
          <p:nvPr/>
        </p:nvSpPr>
        <p:spPr>
          <a:xfrm flipH="false" flipV="false" rot="0">
            <a:off x="0" y="0"/>
            <a:ext cx="3063559" cy="3438981"/>
          </a:xfrm>
          <a:custGeom>
            <a:avLst/>
            <a:gdLst/>
            <a:ahLst/>
            <a:cxnLst/>
            <a:rect r="r" b="b" t="t" l="l"/>
            <a:pathLst>
              <a:path h="3438981" w="3063559">
                <a:moveTo>
                  <a:pt x="0" y="0"/>
                </a:moveTo>
                <a:lnTo>
                  <a:pt x="3063559" y="0"/>
                </a:lnTo>
                <a:lnTo>
                  <a:pt x="3063559" y="3438981"/>
                </a:lnTo>
                <a:lnTo>
                  <a:pt x="0" y="343898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5585646" y="6453873"/>
            <a:ext cx="2702354" cy="3833127"/>
          </a:xfrm>
          <a:custGeom>
            <a:avLst/>
            <a:gdLst/>
            <a:ahLst/>
            <a:cxnLst/>
            <a:rect r="r" b="b" t="t" l="l"/>
            <a:pathLst>
              <a:path h="3833127" w="2702354">
                <a:moveTo>
                  <a:pt x="0" y="0"/>
                </a:moveTo>
                <a:lnTo>
                  <a:pt x="2702354" y="0"/>
                </a:lnTo>
                <a:lnTo>
                  <a:pt x="2702354" y="3833127"/>
                </a:lnTo>
                <a:lnTo>
                  <a:pt x="0" y="383312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3235408" y="-128397"/>
            <a:ext cx="12153673" cy="2349630"/>
          </a:xfrm>
          <a:prstGeom prst="rect">
            <a:avLst/>
          </a:prstGeom>
        </p:spPr>
        <p:txBody>
          <a:bodyPr anchor="t" rtlCol="false" tIns="0" lIns="0" bIns="0" rIns="0">
            <a:spAutoFit/>
          </a:bodyPr>
          <a:lstStyle/>
          <a:p>
            <a:pPr algn="ctr" marL="0" indent="0" lvl="0">
              <a:lnSpc>
                <a:spcPts val="8184"/>
              </a:lnSpc>
            </a:pPr>
            <a:r>
              <a:rPr lang="en-US" sz="9300">
                <a:solidFill>
                  <a:srgbClr val="000000"/>
                </a:solidFill>
                <a:latin typeface="Handyman"/>
              </a:rPr>
              <a:t>Works Cited, </a:t>
            </a:r>
            <a:r>
              <a:rPr lang="en-US" sz="9300">
                <a:solidFill>
                  <a:srgbClr val="000000"/>
                </a:solidFill>
                <a:latin typeface="Handyman"/>
              </a:rPr>
              <a:t>How to Cite: Publication Date</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3915173" y="-2886473"/>
            <a:ext cx="10287000" cy="16059947"/>
          </a:xfrm>
          <a:custGeom>
            <a:avLst/>
            <a:gdLst/>
            <a:ahLst/>
            <a:cxnLst/>
            <a:rect r="r" b="b" t="t" l="l"/>
            <a:pathLst>
              <a:path h="16059947" w="10287000">
                <a:moveTo>
                  <a:pt x="0" y="0"/>
                </a:moveTo>
                <a:lnTo>
                  <a:pt x="10287000" y="0"/>
                </a:lnTo>
                <a:lnTo>
                  <a:pt x="10287000" y="16059946"/>
                </a:lnTo>
                <a:lnTo>
                  <a:pt x="0" y="16059946"/>
                </a:lnTo>
                <a:lnTo>
                  <a:pt x="0" y="0"/>
                </a:lnTo>
                <a:close/>
              </a:path>
            </a:pathLst>
          </a:custGeom>
          <a:blipFill>
            <a:blip r:embed="rId2"/>
            <a:stretch>
              <a:fillRect l="-714" t="-1437" r="-22569" b="-1118"/>
            </a:stretch>
          </a:blipFill>
        </p:spPr>
      </p:sp>
      <p:sp>
        <p:nvSpPr>
          <p:cNvPr name="TextBox 3" id="3"/>
          <p:cNvSpPr txBox="true"/>
          <p:nvPr/>
        </p:nvSpPr>
        <p:spPr>
          <a:xfrm rot="0">
            <a:off x="3939538" y="142875"/>
            <a:ext cx="10550613" cy="2158372"/>
          </a:xfrm>
          <a:prstGeom prst="rect">
            <a:avLst/>
          </a:prstGeom>
        </p:spPr>
        <p:txBody>
          <a:bodyPr anchor="t" rtlCol="false" tIns="0" lIns="0" bIns="0" rIns="0">
            <a:spAutoFit/>
          </a:bodyPr>
          <a:lstStyle/>
          <a:p>
            <a:pPr algn="ctr">
              <a:lnSpc>
                <a:spcPts val="7380"/>
              </a:lnSpc>
            </a:pPr>
            <a:r>
              <a:rPr lang="en-US" sz="9000">
                <a:solidFill>
                  <a:srgbClr val="000000"/>
                </a:solidFill>
                <a:latin typeface="Handyman"/>
              </a:rPr>
              <a:t>Works Cited, </a:t>
            </a:r>
          </a:p>
          <a:p>
            <a:pPr algn="ctr">
              <a:lnSpc>
                <a:spcPts val="7380"/>
              </a:lnSpc>
            </a:pPr>
            <a:r>
              <a:rPr lang="en-US" sz="9000">
                <a:solidFill>
                  <a:srgbClr val="000000"/>
                </a:solidFill>
                <a:latin typeface="Handyman"/>
              </a:rPr>
              <a:t> How to Cite: Location</a:t>
            </a:r>
          </a:p>
        </p:txBody>
      </p:sp>
      <p:sp>
        <p:nvSpPr>
          <p:cNvPr name="Freeform 4" id="4"/>
          <p:cNvSpPr/>
          <p:nvPr/>
        </p:nvSpPr>
        <p:spPr>
          <a:xfrm flipH="false" flipV="false" rot="1056128">
            <a:off x="14533170" y="501862"/>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437055" y="2244097"/>
            <a:ext cx="15413889" cy="7910814"/>
          </a:xfrm>
          <a:prstGeom prst="rect">
            <a:avLst/>
          </a:prstGeom>
        </p:spPr>
        <p:txBody>
          <a:bodyPr anchor="t" rtlCol="false" tIns="0" lIns="0" bIns="0" rIns="0">
            <a:spAutoFit/>
          </a:bodyPr>
          <a:lstStyle/>
          <a:p>
            <a:pPr marL="604659" indent="-302329" lvl="1">
              <a:lnSpc>
                <a:spcPts val="3920"/>
              </a:lnSpc>
              <a:buFont typeface="Arial"/>
              <a:buChar char="•"/>
            </a:pPr>
            <a:r>
              <a:rPr lang="en-US" sz="2800">
                <a:solidFill>
                  <a:srgbClr val="000000"/>
                </a:solidFill>
                <a:latin typeface="Canva Sans"/>
              </a:rPr>
              <a:t>How to specify the work’s location depends on the medium of publication</a:t>
            </a:r>
          </a:p>
          <a:p>
            <a:pPr>
              <a:lnSpc>
                <a:spcPts val="3920"/>
              </a:lnSpc>
            </a:pPr>
          </a:p>
          <a:p>
            <a:pPr>
              <a:lnSpc>
                <a:spcPts val="3920"/>
              </a:lnSpc>
              <a:spcBef>
                <a:spcPct val="0"/>
              </a:spcBef>
            </a:pPr>
            <a:r>
              <a:rPr lang="en-US" sz="2800">
                <a:solidFill>
                  <a:srgbClr val="000000"/>
                </a:solidFill>
                <a:latin typeface="Canva Sans"/>
              </a:rPr>
              <a:t>Examples:</a:t>
            </a:r>
          </a:p>
          <a:p>
            <a:pPr>
              <a:lnSpc>
                <a:spcPts val="3920"/>
              </a:lnSpc>
              <a:spcBef>
                <a:spcPct val="0"/>
              </a:spcBef>
            </a:pPr>
          </a:p>
          <a:p>
            <a:pPr>
              <a:lnSpc>
                <a:spcPts val="3920"/>
              </a:lnSpc>
              <a:spcBef>
                <a:spcPct val="0"/>
              </a:spcBef>
            </a:pPr>
            <a:r>
              <a:rPr lang="en-US" sz="2800" u="sng">
                <a:solidFill>
                  <a:srgbClr val="000000"/>
                </a:solidFill>
                <a:latin typeface="Canva Sans"/>
              </a:rPr>
              <a:t>Print sources (uses a range of page numbers)</a:t>
            </a:r>
          </a:p>
          <a:p>
            <a:pPr>
              <a:lnSpc>
                <a:spcPts val="3920"/>
              </a:lnSpc>
              <a:spcBef>
                <a:spcPct val="0"/>
              </a:spcBef>
            </a:pPr>
            <a:r>
              <a:rPr lang="en-US" sz="2800">
                <a:solidFill>
                  <a:srgbClr val="000000"/>
                </a:solidFill>
                <a:latin typeface="Canva Sans"/>
              </a:rPr>
              <a:t>Goldman, Anne. “Questions of Transport: Reading Primo Levi Reading Dante.”  </a:t>
            </a:r>
            <a:r>
              <a:rPr lang="en-US" sz="2800">
                <a:solidFill>
                  <a:srgbClr val="000000"/>
                </a:solidFill>
                <a:latin typeface="Canva Sans Italics"/>
              </a:rPr>
              <a:t>The </a:t>
            </a:r>
          </a:p>
          <a:p>
            <a:pPr>
              <a:lnSpc>
                <a:spcPts val="3920"/>
              </a:lnSpc>
              <a:spcBef>
                <a:spcPct val="0"/>
              </a:spcBef>
            </a:pPr>
            <a:r>
              <a:rPr lang="en-US" sz="2800">
                <a:solidFill>
                  <a:srgbClr val="000000"/>
                </a:solidFill>
                <a:latin typeface="Canva Sans Italics"/>
              </a:rPr>
              <a:t>     Georgia Review</a:t>
            </a:r>
            <a:r>
              <a:rPr lang="en-US" sz="2800">
                <a:solidFill>
                  <a:srgbClr val="000000"/>
                </a:solidFill>
                <a:latin typeface="Canva Sans"/>
              </a:rPr>
              <a:t>, vol. 64, no 1, 2010, </a:t>
            </a:r>
            <a:r>
              <a:rPr lang="en-US" sz="2800">
                <a:solidFill>
                  <a:srgbClr val="FF3131"/>
                </a:solidFill>
                <a:latin typeface="Canva Sans"/>
              </a:rPr>
              <a:t>pp. 69-88</a:t>
            </a:r>
            <a:r>
              <a:rPr lang="en-US" sz="2800">
                <a:solidFill>
                  <a:srgbClr val="000000"/>
                </a:solidFill>
                <a:latin typeface="Canva Sans"/>
              </a:rPr>
              <a:t>.</a:t>
            </a:r>
          </a:p>
          <a:p>
            <a:pPr>
              <a:lnSpc>
                <a:spcPts val="3920"/>
              </a:lnSpc>
              <a:spcBef>
                <a:spcPct val="0"/>
              </a:spcBef>
            </a:pPr>
          </a:p>
          <a:p>
            <a:pPr>
              <a:lnSpc>
                <a:spcPts val="3920"/>
              </a:lnSpc>
              <a:spcBef>
                <a:spcPct val="0"/>
              </a:spcBef>
            </a:pPr>
            <a:r>
              <a:rPr lang="en-US" sz="2800" u="sng">
                <a:solidFill>
                  <a:srgbClr val="000000"/>
                </a:solidFill>
                <a:latin typeface="Canva Sans"/>
              </a:rPr>
              <a:t>Websites (uses URL)</a:t>
            </a:r>
          </a:p>
          <a:p>
            <a:pPr>
              <a:lnSpc>
                <a:spcPts val="3920"/>
              </a:lnSpc>
              <a:spcBef>
                <a:spcPct val="0"/>
              </a:spcBef>
            </a:pPr>
            <a:r>
              <a:rPr lang="en-US" sz="2800">
                <a:solidFill>
                  <a:srgbClr val="000000"/>
                </a:solidFill>
                <a:latin typeface="Canva Sans"/>
              </a:rPr>
              <a:t>Deresiewicz, William. “The Death of the Artist—and the Birth of the Creative    </a:t>
            </a:r>
          </a:p>
          <a:p>
            <a:pPr>
              <a:lnSpc>
                <a:spcPts val="3920"/>
              </a:lnSpc>
              <a:spcBef>
                <a:spcPct val="0"/>
              </a:spcBef>
            </a:pPr>
            <a:r>
              <a:rPr lang="en-US" sz="2800">
                <a:solidFill>
                  <a:srgbClr val="000000"/>
                </a:solidFill>
                <a:latin typeface="Canva Sans"/>
              </a:rPr>
              <a:t>     Entrepreneur.” </a:t>
            </a:r>
            <a:r>
              <a:rPr lang="en-US" sz="2800">
                <a:solidFill>
                  <a:srgbClr val="000000"/>
                </a:solidFill>
                <a:latin typeface="Canva Sans Italics"/>
              </a:rPr>
              <a:t>The Atlantic</a:t>
            </a:r>
            <a:r>
              <a:rPr lang="en-US" sz="2800">
                <a:solidFill>
                  <a:srgbClr val="000000"/>
                </a:solidFill>
                <a:latin typeface="Canva Sans"/>
              </a:rPr>
              <a:t>, 28 Dec. 2014,</a:t>
            </a:r>
          </a:p>
          <a:p>
            <a:pPr>
              <a:lnSpc>
                <a:spcPts val="3920"/>
              </a:lnSpc>
              <a:spcBef>
                <a:spcPct val="0"/>
              </a:spcBef>
            </a:pPr>
            <a:r>
              <a:rPr lang="en-US" sz="2800">
                <a:solidFill>
                  <a:srgbClr val="000000"/>
                </a:solidFill>
                <a:latin typeface="Canva Sans"/>
              </a:rPr>
              <a:t>     </a:t>
            </a:r>
            <a:r>
              <a:rPr lang="en-US" sz="2800">
                <a:solidFill>
                  <a:srgbClr val="FF3131"/>
                </a:solidFill>
                <a:latin typeface="Canva Sans"/>
              </a:rPr>
              <a:t>www.theatlantic.com/archive/2015/01/the-death-of-the-artist-and-the- birth-of- </a:t>
            </a:r>
          </a:p>
          <a:p>
            <a:pPr>
              <a:lnSpc>
                <a:spcPts val="3920"/>
              </a:lnSpc>
              <a:spcBef>
                <a:spcPct val="0"/>
              </a:spcBef>
            </a:pPr>
            <a:r>
              <a:rPr lang="en-US" sz="2800">
                <a:solidFill>
                  <a:srgbClr val="FF3131"/>
                </a:solidFill>
                <a:latin typeface="Canva Sans"/>
              </a:rPr>
              <a:t>     the-creative-entrepreneur/383497/.</a:t>
            </a:r>
          </a:p>
          <a:p>
            <a:pPr>
              <a:lnSpc>
                <a:spcPts val="3920"/>
              </a:lnSpc>
              <a:spcBef>
                <a:spcPct val="0"/>
              </a:spcBef>
            </a:pPr>
          </a:p>
          <a:p>
            <a:pPr>
              <a:lnSpc>
                <a:spcPts val="3920"/>
              </a:lnSpc>
              <a:spcBef>
                <a:spcPct val="0"/>
              </a:spcBef>
            </a:pPr>
            <a:r>
              <a:rPr lang="en-US" sz="2800" u="sng">
                <a:solidFill>
                  <a:srgbClr val="000000"/>
                </a:solidFill>
                <a:latin typeface="Canva Sans"/>
              </a:rPr>
              <a:t>Physical Objects</a:t>
            </a:r>
          </a:p>
          <a:p>
            <a:pPr>
              <a:lnSpc>
                <a:spcPts val="3920"/>
              </a:lnSpc>
              <a:spcBef>
                <a:spcPct val="0"/>
              </a:spcBef>
            </a:pPr>
            <a:r>
              <a:rPr lang="en-US" sz="2800">
                <a:solidFill>
                  <a:srgbClr val="000000"/>
                </a:solidFill>
                <a:latin typeface="Canva Sans"/>
              </a:rPr>
              <a:t>Bearden, Romare. </a:t>
            </a:r>
            <a:r>
              <a:rPr lang="en-US" sz="2800">
                <a:solidFill>
                  <a:srgbClr val="000000"/>
                </a:solidFill>
                <a:latin typeface="Canva Sans Italics"/>
              </a:rPr>
              <a:t>The Train</a:t>
            </a:r>
            <a:r>
              <a:rPr lang="en-US" sz="2800">
                <a:solidFill>
                  <a:srgbClr val="000000"/>
                </a:solidFill>
                <a:latin typeface="Canva Sans"/>
              </a:rPr>
              <a:t>. 1975, </a:t>
            </a:r>
            <a:r>
              <a:rPr lang="en-US" sz="2800">
                <a:solidFill>
                  <a:srgbClr val="FF3131"/>
                </a:solidFill>
                <a:latin typeface="Canva Sans"/>
              </a:rPr>
              <a:t>Museum of Modern Art, New York</a:t>
            </a:r>
            <a:r>
              <a:rPr lang="en-US" sz="2800">
                <a:solidFill>
                  <a:srgbClr val="000000"/>
                </a:solidFill>
                <a:latin typeface="Canva Sans"/>
              </a:rPr>
              <a:t>.</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221260">
            <a:off x="1629944" y="-951512"/>
            <a:ext cx="14884588" cy="13775357"/>
          </a:xfrm>
          <a:custGeom>
            <a:avLst/>
            <a:gdLst/>
            <a:ahLst/>
            <a:cxnLst/>
            <a:rect r="r" b="b" t="t" l="l"/>
            <a:pathLst>
              <a:path h="13775357" w="14884588">
                <a:moveTo>
                  <a:pt x="0" y="0"/>
                </a:moveTo>
                <a:lnTo>
                  <a:pt x="14884587" y="0"/>
                </a:lnTo>
                <a:lnTo>
                  <a:pt x="14884587" y="13775357"/>
                </a:lnTo>
                <a:lnTo>
                  <a:pt x="0" y="13775357"/>
                </a:lnTo>
                <a:lnTo>
                  <a:pt x="0" y="0"/>
                </a:lnTo>
                <a:close/>
              </a:path>
            </a:pathLst>
          </a:custGeom>
          <a:blipFill>
            <a:blip r:embed="rId2"/>
            <a:stretch>
              <a:fillRect l="0" t="-12367" r="0" b="-12367"/>
            </a:stretch>
          </a:blipFill>
        </p:spPr>
      </p:sp>
      <p:sp>
        <p:nvSpPr>
          <p:cNvPr name="Freeform 3" id="3"/>
          <p:cNvSpPr/>
          <p:nvPr/>
        </p:nvSpPr>
        <p:spPr>
          <a:xfrm flipH="false" flipV="false" rot="0">
            <a:off x="15389081" y="0"/>
            <a:ext cx="2898919" cy="3126285"/>
          </a:xfrm>
          <a:custGeom>
            <a:avLst/>
            <a:gdLst/>
            <a:ahLst/>
            <a:cxnLst/>
            <a:rect r="r" b="b" t="t" l="l"/>
            <a:pathLst>
              <a:path h="3126285" w="2898919">
                <a:moveTo>
                  <a:pt x="0" y="0"/>
                </a:moveTo>
                <a:lnTo>
                  <a:pt x="2898919" y="0"/>
                </a:lnTo>
                <a:lnTo>
                  <a:pt x="2898919" y="3126285"/>
                </a:lnTo>
                <a:lnTo>
                  <a:pt x="0" y="31262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96261" y="7599243"/>
            <a:ext cx="4082165" cy="2337967"/>
          </a:xfrm>
          <a:custGeom>
            <a:avLst/>
            <a:gdLst/>
            <a:ahLst/>
            <a:cxnLst/>
            <a:rect r="r" b="b" t="t" l="l"/>
            <a:pathLst>
              <a:path h="2337967" w="4082165">
                <a:moveTo>
                  <a:pt x="0" y="0"/>
                </a:moveTo>
                <a:lnTo>
                  <a:pt x="4082165" y="0"/>
                </a:lnTo>
                <a:lnTo>
                  <a:pt x="4082165" y="2337967"/>
                </a:lnTo>
                <a:lnTo>
                  <a:pt x="0" y="23379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983798" y="5656571"/>
            <a:ext cx="1465897" cy="4114800"/>
          </a:xfrm>
          <a:custGeom>
            <a:avLst/>
            <a:gdLst/>
            <a:ahLst/>
            <a:cxnLst/>
            <a:rect r="r" b="b" t="t" l="l"/>
            <a:pathLst>
              <a:path h="4114800" w="1465897">
                <a:moveTo>
                  <a:pt x="0" y="0"/>
                </a:moveTo>
                <a:lnTo>
                  <a:pt x="1465898" y="0"/>
                </a:lnTo>
                <a:lnTo>
                  <a:pt x="14658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883978" y="2304448"/>
            <a:ext cx="12805352" cy="7943441"/>
          </a:xfrm>
          <a:prstGeom prst="rect">
            <a:avLst/>
          </a:prstGeom>
        </p:spPr>
        <p:txBody>
          <a:bodyPr anchor="t" rtlCol="false" tIns="0" lIns="0" bIns="0" rIns="0">
            <a:spAutoFit/>
          </a:bodyPr>
          <a:lstStyle/>
          <a:p>
            <a:pPr algn="ctr">
              <a:lnSpc>
                <a:spcPts val="4887"/>
              </a:lnSpc>
            </a:pPr>
          </a:p>
          <a:p>
            <a:pPr marL="753727" indent="-376863" lvl="1">
              <a:lnSpc>
                <a:spcPts val="4887"/>
              </a:lnSpc>
              <a:buFont typeface="Arial"/>
              <a:buChar char="•"/>
            </a:pPr>
            <a:r>
              <a:rPr lang="en-US" sz="3491">
                <a:solidFill>
                  <a:srgbClr val="000000"/>
                </a:solidFill>
                <a:latin typeface="Canva Sans"/>
              </a:rPr>
              <a:t>The Online Writing Lab (OWL) at Purdue: MLA</a:t>
            </a:r>
          </a:p>
          <a:p>
            <a:pPr>
              <a:lnSpc>
                <a:spcPts val="4887"/>
              </a:lnSpc>
            </a:pPr>
            <a:r>
              <a:rPr lang="en-US" sz="3491">
                <a:solidFill>
                  <a:srgbClr val="000000"/>
                </a:solidFill>
                <a:latin typeface="Canva Sans"/>
              </a:rPr>
              <a:t>h</a:t>
            </a:r>
            <a:r>
              <a:rPr lang="en-US" sz="3491" u="sng">
                <a:solidFill>
                  <a:srgbClr val="000000"/>
                </a:solidFill>
                <a:latin typeface="Canva Sans"/>
                <a:hlinkClick r:id="rId9" tooltip="https://owl.purdue.edu/owl/research_and_citation/mla_style/mla_formatting_and_style_guide/index.html"/>
              </a:rPr>
              <a:t>ttps://owl.purdue.edu/owl/research_and_citation/mla_style/mla_formatting_and_style_guide/index.html</a:t>
            </a:r>
          </a:p>
          <a:p>
            <a:pPr>
              <a:lnSpc>
                <a:spcPts val="4887"/>
              </a:lnSpc>
            </a:pPr>
          </a:p>
          <a:p>
            <a:pPr marL="753727" indent="-376863" lvl="1">
              <a:lnSpc>
                <a:spcPts val="4887"/>
              </a:lnSpc>
              <a:buFont typeface="Arial"/>
              <a:buChar char="•"/>
            </a:pPr>
            <a:r>
              <a:rPr lang="en-US" sz="3491">
                <a:solidFill>
                  <a:srgbClr val="000000"/>
                </a:solidFill>
                <a:latin typeface="Canva Sans"/>
              </a:rPr>
              <a:t>Son of Citation Machine: Citation Generator</a:t>
            </a:r>
          </a:p>
          <a:p>
            <a:pPr>
              <a:lnSpc>
                <a:spcPts val="4887"/>
              </a:lnSpc>
            </a:pPr>
            <a:r>
              <a:rPr lang="en-US" sz="3491">
                <a:solidFill>
                  <a:srgbClr val="000000"/>
                </a:solidFill>
                <a:latin typeface="Canva Sans"/>
              </a:rPr>
              <a:t>  </a:t>
            </a:r>
            <a:r>
              <a:rPr lang="en-US" sz="3491" u="sng">
                <a:solidFill>
                  <a:srgbClr val="000000"/>
                </a:solidFill>
                <a:latin typeface="Canva Sans"/>
                <a:hlinkClick r:id="rId10" tooltip="http://citationmachine.net/"/>
              </a:rPr>
              <a:t>http://citationmachine.net/</a:t>
            </a:r>
            <a:r>
              <a:rPr lang="en-US" sz="3491">
                <a:solidFill>
                  <a:srgbClr val="000000"/>
                </a:solidFill>
                <a:latin typeface="Canva Sans"/>
              </a:rPr>
              <a:t> </a:t>
            </a:r>
          </a:p>
          <a:p>
            <a:pPr>
              <a:lnSpc>
                <a:spcPts val="4887"/>
              </a:lnSpc>
            </a:pPr>
          </a:p>
          <a:p>
            <a:pPr marL="753727" indent="-376863" lvl="1">
              <a:lnSpc>
                <a:spcPts val="4887"/>
              </a:lnSpc>
              <a:buFont typeface="Arial"/>
              <a:buChar char="•"/>
            </a:pPr>
            <a:r>
              <a:rPr lang="en-US" sz="3491">
                <a:solidFill>
                  <a:srgbClr val="000000"/>
                </a:solidFill>
                <a:latin typeface="Canva Sans"/>
              </a:rPr>
              <a:t>EasyBib: Free Automatic Bibliography &amp; Citation Maker</a:t>
            </a:r>
          </a:p>
          <a:p>
            <a:pPr>
              <a:lnSpc>
                <a:spcPts val="4887"/>
              </a:lnSpc>
            </a:pPr>
            <a:r>
              <a:rPr lang="en-US" sz="3491">
                <a:solidFill>
                  <a:srgbClr val="000000"/>
                </a:solidFill>
                <a:latin typeface="Canva Sans"/>
              </a:rPr>
              <a:t>  </a:t>
            </a:r>
            <a:r>
              <a:rPr lang="en-US" sz="3491" u="sng">
                <a:solidFill>
                  <a:srgbClr val="000000"/>
                </a:solidFill>
                <a:latin typeface="Canva Sans"/>
                <a:hlinkClick r:id="rId11" tooltip="http://www.easybib.com/"/>
              </a:rPr>
              <a:t>http://www.easybib.com/</a:t>
            </a:r>
            <a:r>
              <a:rPr lang="en-US" sz="3491">
                <a:solidFill>
                  <a:srgbClr val="000000"/>
                </a:solidFill>
                <a:latin typeface="Canva Sans"/>
              </a:rPr>
              <a:t> </a:t>
            </a:r>
          </a:p>
          <a:p>
            <a:pPr>
              <a:lnSpc>
                <a:spcPts val="4887"/>
              </a:lnSpc>
            </a:pPr>
          </a:p>
          <a:p>
            <a:pPr>
              <a:lnSpc>
                <a:spcPts val="4607"/>
              </a:lnSpc>
            </a:pPr>
          </a:p>
          <a:p>
            <a:pPr algn="ctr">
              <a:lnSpc>
                <a:spcPts val="4607"/>
              </a:lnSpc>
            </a:pPr>
          </a:p>
        </p:txBody>
      </p:sp>
      <p:sp>
        <p:nvSpPr>
          <p:cNvPr name="Freeform 7" id="7"/>
          <p:cNvSpPr/>
          <p:nvPr/>
        </p:nvSpPr>
        <p:spPr>
          <a:xfrm flipH="false" flipV="false" rot="0">
            <a:off x="0" y="0"/>
            <a:ext cx="3160464" cy="2976582"/>
          </a:xfrm>
          <a:custGeom>
            <a:avLst/>
            <a:gdLst/>
            <a:ahLst/>
            <a:cxnLst/>
            <a:rect r="r" b="b" t="t" l="l"/>
            <a:pathLst>
              <a:path h="2976582" w="3160464">
                <a:moveTo>
                  <a:pt x="0" y="0"/>
                </a:moveTo>
                <a:lnTo>
                  <a:pt x="3160464" y="0"/>
                </a:lnTo>
                <a:lnTo>
                  <a:pt x="3160464" y="2976582"/>
                </a:lnTo>
                <a:lnTo>
                  <a:pt x="0" y="297658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5036943" y="104775"/>
            <a:ext cx="8214115" cy="1352169"/>
          </a:xfrm>
          <a:prstGeom prst="rect">
            <a:avLst/>
          </a:prstGeom>
        </p:spPr>
        <p:txBody>
          <a:bodyPr anchor="t" rtlCol="false" tIns="0" lIns="0" bIns="0" rIns="0">
            <a:spAutoFit/>
          </a:bodyPr>
          <a:lstStyle/>
          <a:p>
            <a:pPr algn="ctr" marL="0" indent="0" lvl="0">
              <a:lnSpc>
                <a:spcPts val="8448"/>
              </a:lnSpc>
            </a:pPr>
            <a:r>
              <a:rPr lang="en-US" sz="9600">
                <a:solidFill>
                  <a:srgbClr val="000000"/>
                </a:solidFill>
                <a:latin typeface="Handyman"/>
              </a:rPr>
              <a:t>MLA Resources</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3964451" y="788108"/>
            <a:ext cx="11674476" cy="7864229"/>
          </a:xfrm>
          <a:custGeom>
            <a:avLst/>
            <a:gdLst/>
            <a:ahLst/>
            <a:cxnLst/>
            <a:rect r="r" b="b" t="t" l="l"/>
            <a:pathLst>
              <a:path h="7864229" w="11674476">
                <a:moveTo>
                  <a:pt x="0" y="0"/>
                </a:moveTo>
                <a:lnTo>
                  <a:pt x="11674476" y="0"/>
                </a:lnTo>
                <a:lnTo>
                  <a:pt x="11674476" y="7864230"/>
                </a:lnTo>
                <a:lnTo>
                  <a:pt x="0" y="7864230"/>
                </a:lnTo>
                <a:lnTo>
                  <a:pt x="0" y="0"/>
                </a:lnTo>
                <a:close/>
              </a:path>
            </a:pathLst>
          </a:custGeom>
          <a:blipFill>
            <a:blip r:embed="rId2">
              <a:extLst>
                <a:ext uri="{96DAC541-7B7A-43D3-8B79-37D633B846F1}">
                  <asvg:svgBlip xmlns:asvg="http://schemas.microsoft.com/office/drawing/2016/SVG/main" r:embed="rId3"/>
                </a:ext>
              </a:extLst>
            </a:blip>
            <a:stretch>
              <a:fillRect l="0" t="0" r="0" b="-89410"/>
            </a:stretch>
          </a:blipFill>
        </p:spPr>
      </p:sp>
      <p:sp>
        <p:nvSpPr>
          <p:cNvPr name="Freeform 3" id="3"/>
          <p:cNvSpPr/>
          <p:nvPr/>
        </p:nvSpPr>
        <p:spPr>
          <a:xfrm flipH="false" flipV="false" rot="-5184127">
            <a:off x="3675672" y="7191090"/>
            <a:ext cx="3621024" cy="4114800"/>
          </a:xfrm>
          <a:custGeom>
            <a:avLst/>
            <a:gdLst/>
            <a:ahLst/>
            <a:cxnLst/>
            <a:rect r="r" b="b" t="t" l="l"/>
            <a:pathLst>
              <a:path h="4114800" w="3621024">
                <a:moveTo>
                  <a:pt x="0" y="0"/>
                </a:moveTo>
                <a:lnTo>
                  <a:pt x="3621024" y="0"/>
                </a:lnTo>
                <a:lnTo>
                  <a:pt x="36210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248433" y="2473188"/>
            <a:ext cx="2898919" cy="3126285"/>
          </a:xfrm>
          <a:custGeom>
            <a:avLst/>
            <a:gdLst/>
            <a:ahLst/>
            <a:cxnLst/>
            <a:rect r="r" b="b" t="t" l="l"/>
            <a:pathLst>
              <a:path h="3126285" w="2898919">
                <a:moveTo>
                  <a:pt x="0" y="0"/>
                </a:moveTo>
                <a:lnTo>
                  <a:pt x="2898918" y="0"/>
                </a:lnTo>
                <a:lnTo>
                  <a:pt x="2898918" y="3126285"/>
                </a:lnTo>
                <a:lnTo>
                  <a:pt x="0" y="31262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657600" y="7722012"/>
            <a:ext cx="7315200" cy="1596044"/>
          </a:xfrm>
          <a:custGeom>
            <a:avLst/>
            <a:gdLst/>
            <a:ahLst/>
            <a:cxnLst/>
            <a:rect r="r" b="b" t="t" l="l"/>
            <a:pathLst>
              <a:path h="1596044" w="7315200">
                <a:moveTo>
                  <a:pt x="0" y="0"/>
                </a:moveTo>
                <a:lnTo>
                  <a:pt x="7315200" y="0"/>
                </a:lnTo>
                <a:lnTo>
                  <a:pt x="7315200" y="1596044"/>
                </a:lnTo>
                <a:lnTo>
                  <a:pt x="0" y="15960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82497" y="4744624"/>
            <a:ext cx="2264345" cy="2567814"/>
          </a:xfrm>
          <a:custGeom>
            <a:avLst/>
            <a:gdLst/>
            <a:ahLst/>
            <a:cxnLst/>
            <a:rect r="r" b="b" t="t" l="l"/>
            <a:pathLst>
              <a:path h="2567814" w="2264345">
                <a:moveTo>
                  <a:pt x="0" y="0"/>
                </a:moveTo>
                <a:lnTo>
                  <a:pt x="2264345" y="0"/>
                </a:lnTo>
                <a:lnTo>
                  <a:pt x="2264345" y="2567813"/>
                </a:lnTo>
                <a:lnTo>
                  <a:pt x="0" y="256781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237565" y="-658599"/>
            <a:ext cx="2021735" cy="3731389"/>
          </a:xfrm>
          <a:custGeom>
            <a:avLst/>
            <a:gdLst/>
            <a:ahLst/>
            <a:cxnLst/>
            <a:rect r="r" b="b" t="t" l="l"/>
            <a:pathLst>
              <a:path h="3731389" w="2021735">
                <a:moveTo>
                  <a:pt x="0" y="0"/>
                </a:moveTo>
                <a:lnTo>
                  <a:pt x="2021735" y="0"/>
                </a:lnTo>
                <a:lnTo>
                  <a:pt x="2021735" y="3731389"/>
                </a:lnTo>
                <a:lnTo>
                  <a:pt x="0" y="37313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4834691" y="4016928"/>
            <a:ext cx="8618618" cy="1598265"/>
          </a:xfrm>
          <a:prstGeom prst="rect">
            <a:avLst/>
          </a:prstGeom>
        </p:spPr>
        <p:txBody>
          <a:bodyPr anchor="t" rtlCol="false" tIns="0" lIns="0" bIns="0" rIns="0">
            <a:spAutoFit/>
          </a:bodyPr>
          <a:lstStyle/>
          <a:p>
            <a:pPr algn="ctr">
              <a:lnSpc>
                <a:spcPts val="10079"/>
              </a:lnSpc>
            </a:pPr>
            <a:r>
              <a:rPr lang="en-US" sz="11199">
                <a:solidFill>
                  <a:srgbClr val="000000"/>
                </a:solidFill>
                <a:latin typeface="Handyman"/>
              </a:rPr>
              <a:t>Questions?</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3964451" y="788108"/>
            <a:ext cx="11674476" cy="7864229"/>
          </a:xfrm>
          <a:custGeom>
            <a:avLst/>
            <a:gdLst/>
            <a:ahLst/>
            <a:cxnLst/>
            <a:rect r="r" b="b" t="t" l="l"/>
            <a:pathLst>
              <a:path h="7864229" w="11674476">
                <a:moveTo>
                  <a:pt x="0" y="0"/>
                </a:moveTo>
                <a:lnTo>
                  <a:pt x="11674476" y="0"/>
                </a:lnTo>
                <a:lnTo>
                  <a:pt x="11674476" y="7864230"/>
                </a:lnTo>
                <a:lnTo>
                  <a:pt x="0" y="7864230"/>
                </a:lnTo>
                <a:lnTo>
                  <a:pt x="0" y="0"/>
                </a:lnTo>
                <a:close/>
              </a:path>
            </a:pathLst>
          </a:custGeom>
          <a:blipFill>
            <a:blip r:embed="rId2">
              <a:extLst>
                <a:ext uri="{96DAC541-7B7A-43D3-8B79-37D633B846F1}">
                  <asvg:svgBlip xmlns:asvg="http://schemas.microsoft.com/office/drawing/2016/SVG/main" r:embed="rId3"/>
                </a:ext>
              </a:extLst>
            </a:blip>
            <a:stretch>
              <a:fillRect l="0" t="0" r="0" b="-89410"/>
            </a:stretch>
          </a:blipFill>
        </p:spPr>
      </p:sp>
      <p:sp>
        <p:nvSpPr>
          <p:cNvPr name="Freeform 3" id="3"/>
          <p:cNvSpPr/>
          <p:nvPr/>
        </p:nvSpPr>
        <p:spPr>
          <a:xfrm flipH="false" flipV="false" rot="-5184127">
            <a:off x="3675672" y="7191090"/>
            <a:ext cx="3621024" cy="4114800"/>
          </a:xfrm>
          <a:custGeom>
            <a:avLst/>
            <a:gdLst/>
            <a:ahLst/>
            <a:cxnLst/>
            <a:rect r="r" b="b" t="t" l="l"/>
            <a:pathLst>
              <a:path h="4114800" w="3621024">
                <a:moveTo>
                  <a:pt x="0" y="0"/>
                </a:moveTo>
                <a:lnTo>
                  <a:pt x="3621024" y="0"/>
                </a:lnTo>
                <a:lnTo>
                  <a:pt x="36210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248433" y="2473188"/>
            <a:ext cx="2898919" cy="3126285"/>
          </a:xfrm>
          <a:custGeom>
            <a:avLst/>
            <a:gdLst/>
            <a:ahLst/>
            <a:cxnLst/>
            <a:rect r="r" b="b" t="t" l="l"/>
            <a:pathLst>
              <a:path h="3126285" w="2898919">
                <a:moveTo>
                  <a:pt x="0" y="0"/>
                </a:moveTo>
                <a:lnTo>
                  <a:pt x="2898918" y="0"/>
                </a:lnTo>
                <a:lnTo>
                  <a:pt x="2898918" y="3126285"/>
                </a:lnTo>
                <a:lnTo>
                  <a:pt x="0" y="31262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657600" y="7722012"/>
            <a:ext cx="7315200" cy="1596044"/>
          </a:xfrm>
          <a:custGeom>
            <a:avLst/>
            <a:gdLst/>
            <a:ahLst/>
            <a:cxnLst/>
            <a:rect r="r" b="b" t="t" l="l"/>
            <a:pathLst>
              <a:path h="1596044" w="7315200">
                <a:moveTo>
                  <a:pt x="0" y="0"/>
                </a:moveTo>
                <a:lnTo>
                  <a:pt x="7315200" y="0"/>
                </a:lnTo>
                <a:lnTo>
                  <a:pt x="7315200" y="1596044"/>
                </a:lnTo>
                <a:lnTo>
                  <a:pt x="0" y="159604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82497" y="4744624"/>
            <a:ext cx="2264345" cy="2567814"/>
          </a:xfrm>
          <a:custGeom>
            <a:avLst/>
            <a:gdLst/>
            <a:ahLst/>
            <a:cxnLst/>
            <a:rect r="r" b="b" t="t" l="l"/>
            <a:pathLst>
              <a:path h="2567814" w="2264345">
                <a:moveTo>
                  <a:pt x="0" y="0"/>
                </a:moveTo>
                <a:lnTo>
                  <a:pt x="2264345" y="0"/>
                </a:lnTo>
                <a:lnTo>
                  <a:pt x="2264345" y="2567813"/>
                </a:lnTo>
                <a:lnTo>
                  <a:pt x="0" y="256781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5237565" y="-658599"/>
            <a:ext cx="2021735" cy="3731389"/>
          </a:xfrm>
          <a:custGeom>
            <a:avLst/>
            <a:gdLst/>
            <a:ahLst/>
            <a:cxnLst/>
            <a:rect r="r" b="b" t="t" l="l"/>
            <a:pathLst>
              <a:path h="3731389" w="2021735">
                <a:moveTo>
                  <a:pt x="0" y="0"/>
                </a:moveTo>
                <a:lnTo>
                  <a:pt x="2021735" y="0"/>
                </a:lnTo>
                <a:lnTo>
                  <a:pt x="2021735" y="3731389"/>
                </a:lnTo>
                <a:lnTo>
                  <a:pt x="0" y="37313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4834691" y="1915492"/>
            <a:ext cx="8618618" cy="6560790"/>
          </a:xfrm>
          <a:prstGeom prst="rect">
            <a:avLst/>
          </a:prstGeom>
        </p:spPr>
        <p:txBody>
          <a:bodyPr anchor="t" rtlCol="false" tIns="0" lIns="0" bIns="0" rIns="0">
            <a:spAutoFit/>
          </a:bodyPr>
          <a:lstStyle/>
          <a:p>
            <a:pPr algn="ctr">
              <a:lnSpc>
                <a:spcPts val="10079"/>
              </a:lnSpc>
            </a:pPr>
            <a:r>
              <a:rPr lang="en-US" sz="11199">
                <a:solidFill>
                  <a:srgbClr val="000000"/>
                </a:solidFill>
                <a:latin typeface="Handyman"/>
              </a:rPr>
              <a:t>Contact Us</a:t>
            </a:r>
          </a:p>
          <a:p>
            <a:pPr>
              <a:lnSpc>
                <a:spcPts val="3240"/>
              </a:lnSpc>
            </a:pPr>
          </a:p>
          <a:p>
            <a:pPr>
              <a:lnSpc>
                <a:spcPts val="3240"/>
              </a:lnSpc>
            </a:pPr>
            <a:r>
              <a:rPr lang="en-US" sz="3600">
                <a:solidFill>
                  <a:srgbClr val="000000"/>
                </a:solidFill>
                <a:latin typeface="Canva Sans"/>
              </a:rPr>
              <a:t>Remember, if you need research help, all you have to do is ask the librarians  </a:t>
            </a:r>
          </a:p>
          <a:p>
            <a:pPr>
              <a:lnSpc>
                <a:spcPts val="3240"/>
              </a:lnSpc>
            </a:pPr>
          </a:p>
          <a:p>
            <a:pPr>
              <a:lnSpc>
                <a:spcPts val="3240"/>
              </a:lnSpc>
            </a:pPr>
            <a:r>
              <a:rPr lang="en-US" sz="3600">
                <a:solidFill>
                  <a:srgbClr val="000000"/>
                </a:solidFill>
                <a:latin typeface="Canva Sans"/>
              </a:rPr>
              <a:t>You can…</a:t>
            </a:r>
          </a:p>
          <a:p>
            <a:pPr>
              <a:lnSpc>
                <a:spcPts val="3240"/>
              </a:lnSpc>
            </a:pPr>
          </a:p>
          <a:p>
            <a:pPr marL="777293" indent="-388647" lvl="1">
              <a:lnSpc>
                <a:spcPts val="3240"/>
              </a:lnSpc>
              <a:buFont typeface="Arial"/>
              <a:buChar char="•"/>
            </a:pPr>
            <a:r>
              <a:rPr lang="en-US" sz="3600">
                <a:solidFill>
                  <a:srgbClr val="000000"/>
                </a:solidFill>
                <a:latin typeface="Canva Sans"/>
              </a:rPr>
              <a:t>Email us at </a:t>
            </a:r>
            <a:r>
              <a:rPr lang="en-US" sz="3600" u="sng">
                <a:solidFill>
                  <a:srgbClr val="000000"/>
                </a:solidFill>
                <a:latin typeface="Canva Sans"/>
                <a:hlinkClick r:id="rId14" tooltip="mailto:reference@ulm.edu"/>
              </a:rPr>
              <a:t>reference@ulm.edu</a:t>
            </a:r>
            <a:r>
              <a:rPr lang="en-US" sz="3600">
                <a:solidFill>
                  <a:srgbClr val="000000"/>
                </a:solidFill>
                <a:latin typeface="Canva Sans"/>
              </a:rPr>
              <a:t> </a:t>
            </a:r>
          </a:p>
          <a:p>
            <a:pPr>
              <a:lnSpc>
                <a:spcPts val="3240"/>
              </a:lnSpc>
            </a:pPr>
          </a:p>
          <a:p>
            <a:pPr marL="777293" indent="-388647" lvl="1">
              <a:lnSpc>
                <a:spcPts val="3240"/>
              </a:lnSpc>
              <a:buFont typeface="Arial"/>
              <a:buChar char="•"/>
            </a:pPr>
            <a:r>
              <a:rPr lang="en-US" sz="3600">
                <a:solidFill>
                  <a:srgbClr val="000000"/>
                </a:solidFill>
                <a:latin typeface="Canva Sans"/>
              </a:rPr>
              <a:t>Call us at (318) 342-1071</a:t>
            </a:r>
          </a:p>
          <a:p>
            <a:pPr>
              <a:lnSpc>
                <a:spcPts val="10079"/>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747895" y="-1295737"/>
            <a:ext cx="6792210" cy="12878473"/>
          </a:xfrm>
          <a:custGeom>
            <a:avLst/>
            <a:gdLst/>
            <a:ahLst/>
            <a:cxnLst/>
            <a:rect r="r" b="b" t="t" l="l"/>
            <a:pathLst>
              <a:path h="12878473" w="6792210">
                <a:moveTo>
                  <a:pt x="0" y="0"/>
                </a:moveTo>
                <a:lnTo>
                  <a:pt x="6792210" y="0"/>
                </a:lnTo>
                <a:lnTo>
                  <a:pt x="6792210" y="12878474"/>
                </a:lnTo>
                <a:lnTo>
                  <a:pt x="0" y="12878474"/>
                </a:lnTo>
                <a:lnTo>
                  <a:pt x="0" y="0"/>
                </a:lnTo>
                <a:close/>
              </a:path>
            </a:pathLst>
          </a:custGeom>
          <a:blipFill>
            <a:blip r:embed="rId2"/>
            <a:stretch>
              <a:fillRect l="0" t="0" r="-45997" b="0"/>
            </a:stretch>
          </a:blipFill>
        </p:spPr>
      </p:sp>
      <p:sp>
        <p:nvSpPr>
          <p:cNvPr name="Freeform 3" id="3"/>
          <p:cNvSpPr/>
          <p:nvPr/>
        </p:nvSpPr>
        <p:spPr>
          <a:xfrm flipH="false" flipV="false" rot="1056128">
            <a:off x="14835994" y="1286849"/>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4594250" y="12261"/>
            <a:ext cx="9099500" cy="1651637"/>
          </a:xfrm>
          <a:prstGeom prst="rect">
            <a:avLst/>
          </a:prstGeom>
        </p:spPr>
        <p:txBody>
          <a:bodyPr anchor="t" rtlCol="false" tIns="0" lIns="0" bIns="0" rIns="0">
            <a:spAutoFit/>
          </a:bodyPr>
          <a:lstStyle/>
          <a:p>
            <a:pPr algn="ctr">
              <a:lnSpc>
                <a:spcPts val="13439"/>
              </a:lnSpc>
            </a:pPr>
            <a:r>
              <a:rPr lang="en-US" sz="9599">
                <a:solidFill>
                  <a:srgbClr val="000000"/>
                </a:solidFill>
                <a:latin typeface="HandMade Bold"/>
              </a:rPr>
              <a:t>General Guidelines</a:t>
            </a:r>
          </a:p>
        </p:txBody>
      </p:sp>
      <p:sp>
        <p:nvSpPr>
          <p:cNvPr name="TextBox 7" id="7"/>
          <p:cNvSpPr txBox="true"/>
          <p:nvPr/>
        </p:nvSpPr>
        <p:spPr>
          <a:xfrm rot="0">
            <a:off x="4594250" y="1946275"/>
            <a:ext cx="9099500" cy="6318250"/>
          </a:xfrm>
          <a:prstGeom prst="rect">
            <a:avLst/>
          </a:prstGeom>
        </p:spPr>
        <p:txBody>
          <a:bodyPr anchor="t" rtlCol="false" tIns="0" lIns="0" bIns="0" rIns="0">
            <a:spAutoFit/>
          </a:bodyPr>
          <a:lstStyle/>
          <a:p>
            <a:pPr marL="863596" indent="-431798" lvl="1">
              <a:lnSpc>
                <a:spcPts val="5599"/>
              </a:lnSpc>
              <a:buFont typeface="Arial"/>
              <a:buChar char="•"/>
            </a:pPr>
            <a:r>
              <a:rPr lang="en-US" sz="3999">
                <a:solidFill>
                  <a:srgbClr val="000000"/>
                </a:solidFill>
                <a:latin typeface="Canva Sans"/>
              </a:rPr>
              <a:t>1 inch margin on all pages.</a:t>
            </a:r>
          </a:p>
          <a:p>
            <a:pPr>
              <a:lnSpc>
                <a:spcPts val="5599"/>
              </a:lnSpc>
            </a:pPr>
          </a:p>
          <a:p>
            <a:pPr marL="863596" indent="-431798" lvl="1">
              <a:lnSpc>
                <a:spcPts val="5599"/>
              </a:lnSpc>
              <a:buFont typeface="Arial"/>
              <a:buChar char="•"/>
            </a:pPr>
            <a:r>
              <a:rPr lang="en-US" sz="3999">
                <a:solidFill>
                  <a:srgbClr val="000000"/>
                </a:solidFill>
                <a:latin typeface="Canva Sans"/>
              </a:rPr>
              <a:t>Double space each line.</a:t>
            </a:r>
          </a:p>
          <a:p>
            <a:pPr>
              <a:lnSpc>
                <a:spcPts val="5599"/>
              </a:lnSpc>
            </a:pPr>
          </a:p>
          <a:p>
            <a:pPr marL="863596" indent="-431798" lvl="1">
              <a:lnSpc>
                <a:spcPts val="5599"/>
              </a:lnSpc>
              <a:buFont typeface="Arial"/>
              <a:buChar char="•"/>
            </a:pPr>
            <a:r>
              <a:rPr lang="en-US" sz="3999">
                <a:solidFill>
                  <a:srgbClr val="000000"/>
                </a:solidFill>
                <a:latin typeface="Canva Sans"/>
              </a:rPr>
              <a:t>Use 12 point font for the font size.</a:t>
            </a:r>
          </a:p>
          <a:p>
            <a:pPr>
              <a:lnSpc>
                <a:spcPts val="5599"/>
              </a:lnSpc>
            </a:pPr>
          </a:p>
          <a:p>
            <a:pPr marL="863596" indent="-431798" lvl="1">
              <a:lnSpc>
                <a:spcPts val="5599"/>
              </a:lnSpc>
              <a:buFont typeface="Arial"/>
              <a:buChar char="•"/>
            </a:pPr>
            <a:r>
              <a:rPr lang="en-US" sz="3999">
                <a:solidFill>
                  <a:srgbClr val="000000"/>
                </a:solidFill>
                <a:latin typeface="Canva Sans"/>
              </a:rPr>
              <a:t>Use a professional font type such as Times New Roman.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1462727" y="2803008"/>
            <a:ext cx="3729192" cy="6438973"/>
          </a:xfrm>
          <a:custGeom>
            <a:avLst/>
            <a:gdLst/>
            <a:ahLst/>
            <a:cxnLst/>
            <a:rect r="r" b="b" t="t" l="l"/>
            <a:pathLst>
              <a:path h="6438973" w="3729192">
                <a:moveTo>
                  <a:pt x="0" y="0"/>
                </a:moveTo>
                <a:lnTo>
                  <a:pt x="3729192" y="0"/>
                </a:lnTo>
                <a:lnTo>
                  <a:pt x="3729192" y="6438972"/>
                </a:lnTo>
                <a:lnTo>
                  <a:pt x="0" y="6438972"/>
                </a:lnTo>
                <a:lnTo>
                  <a:pt x="0" y="0"/>
                </a:lnTo>
                <a:close/>
              </a:path>
            </a:pathLst>
          </a:custGeom>
          <a:blipFill>
            <a:blip r:embed="rId2"/>
            <a:stretch>
              <a:fillRect l="-14081" t="0" r="-23617" b="0"/>
            </a:stretch>
          </a:blipFill>
        </p:spPr>
      </p:sp>
      <p:sp>
        <p:nvSpPr>
          <p:cNvPr name="Freeform 3" id="3"/>
          <p:cNvSpPr/>
          <p:nvPr/>
        </p:nvSpPr>
        <p:spPr>
          <a:xfrm flipH="false" flipV="false" rot="0">
            <a:off x="5414808" y="2803008"/>
            <a:ext cx="3729192" cy="6438973"/>
          </a:xfrm>
          <a:custGeom>
            <a:avLst/>
            <a:gdLst/>
            <a:ahLst/>
            <a:cxnLst/>
            <a:rect r="r" b="b" t="t" l="l"/>
            <a:pathLst>
              <a:path h="6438973" w="3729192">
                <a:moveTo>
                  <a:pt x="0" y="0"/>
                </a:moveTo>
                <a:lnTo>
                  <a:pt x="3729192" y="0"/>
                </a:lnTo>
                <a:lnTo>
                  <a:pt x="3729192" y="6438972"/>
                </a:lnTo>
                <a:lnTo>
                  <a:pt x="0" y="6438972"/>
                </a:lnTo>
                <a:lnTo>
                  <a:pt x="0" y="0"/>
                </a:lnTo>
                <a:close/>
              </a:path>
            </a:pathLst>
          </a:custGeom>
          <a:blipFill>
            <a:blip r:embed="rId2"/>
            <a:stretch>
              <a:fillRect l="-14081" t="0" r="-23617" b="0"/>
            </a:stretch>
          </a:blipFill>
        </p:spPr>
      </p:sp>
      <p:sp>
        <p:nvSpPr>
          <p:cNvPr name="Freeform 4" id="4"/>
          <p:cNvSpPr/>
          <p:nvPr/>
        </p:nvSpPr>
        <p:spPr>
          <a:xfrm flipH="false" flipV="false" rot="0">
            <a:off x="9363075" y="2803008"/>
            <a:ext cx="3729192" cy="6438973"/>
          </a:xfrm>
          <a:custGeom>
            <a:avLst/>
            <a:gdLst/>
            <a:ahLst/>
            <a:cxnLst/>
            <a:rect r="r" b="b" t="t" l="l"/>
            <a:pathLst>
              <a:path h="6438973" w="3729192">
                <a:moveTo>
                  <a:pt x="0" y="0"/>
                </a:moveTo>
                <a:lnTo>
                  <a:pt x="3729192" y="0"/>
                </a:lnTo>
                <a:lnTo>
                  <a:pt x="3729192" y="6438972"/>
                </a:lnTo>
                <a:lnTo>
                  <a:pt x="0" y="6438972"/>
                </a:lnTo>
                <a:lnTo>
                  <a:pt x="0" y="0"/>
                </a:lnTo>
                <a:close/>
              </a:path>
            </a:pathLst>
          </a:custGeom>
          <a:blipFill>
            <a:blip r:embed="rId2"/>
            <a:stretch>
              <a:fillRect l="-14081" t="0" r="-23617" b="0"/>
            </a:stretch>
          </a:blipFill>
        </p:spPr>
      </p:sp>
      <p:sp>
        <p:nvSpPr>
          <p:cNvPr name="Freeform 5" id="5"/>
          <p:cNvSpPr/>
          <p:nvPr/>
        </p:nvSpPr>
        <p:spPr>
          <a:xfrm flipH="false" flipV="false" rot="0">
            <a:off x="14299363" y="190500"/>
            <a:ext cx="4784651" cy="4114800"/>
          </a:xfrm>
          <a:custGeom>
            <a:avLst/>
            <a:gdLst/>
            <a:ahLst/>
            <a:cxnLst/>
            <a:rect r="r" b="b" t="t" l="l"/>
            <a:pathLst>
              <a:path h="4114800" w="4784651">
                <a:moveTo>
                  <a:pt x="0" y="0"/>
                </a:moveTo>
                <a:lnTo>
                  <a:pt x="4784651" y="0"/>
                </a:lnTo>
                <a:lnTo>
                  <a:pt x="4784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311342" y="2803008"/>
            <a:ext cx="3729192" cy="6438973"/>
          </a:xfrm>
          <a:custGeom>
            <a:avLst/>
            <a:gdLst/>
            <a:ahLst/>
            <a:cxnLst/>
            <a:rect r="r" b="b" t="t" l="l"/>
            <a:pathLst>
              <a:path h="6438973" w="3729192">
                <a:moveTo>
                  <a:pt x="0" y="0"/>
                </a:moveTo>
                <a:lnTo>
                  <a:pt x="3729193" y="0"/>
                </a:lnTo>
                <a:lnTo>
                  <a:pt x="3729193" y="6438972"/>
                </a:lnTo>
                <a:lnTo>
                  <a:pt x="0" y="6438972"/>
                </a:lnTo>
                <a:lnTo>
                  <a:pt x="0" y="0"/>
                </a:lnTo>
                <a:close/>
              </a:path>
            </a:pathLst>
          </a:custGeom>
          <a:blipFill>
            <a:blip r:embed="rId2"/>
            <a:stretch>
              <a:fillRect l="-14081" t="0" r="-23617" b="0"/>
            </a:stretch>
          </a:blipFill>
        </p:spPr>
      </p:sp>
      <p:sp>
        <p:nvSpPr>
          <p:cNvPr name="Freeform 7" id="7"/>
          <p:cNvSpPr/>
          <p:nvPr/>
        </p:nvSpPr>
        <p:spPr>
          <a:xfrm flipH="false" flipV="false" rot="0">
            <a:off x="-1281999" y="8867403"/>
            <a:ext cx="5860004" cy="1033492"/>
          </a:xfrm>
          <a:custGeom>
            <a:avLst/>
            <a:gdLst/>
            <a:ahLst/>
            <a:cxnLst/>
            <a:rect r="r" b="b" t="t" l="l"/>
            <a:pathLst>
              <a:path h="1033492" w="5860004">
                <a:moveTo>
                  <a:pt x="0" y="0"/>
                </a:moveTo>
                <a:lnTo>
                  <a:pt x="5860004" y="0"/>
                </a:lnTo>
                <a:lnTo>
                  <a:pt x="5860004" y="1033492"/>
                </a:lnTo>
                <a:lnTo>
                  <a:pt x="0" y="10334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028700" y="1028700"/>
            <a:ext cx="3193151" cy="2177149"/>
          </a:xfrm>
          <a:custGeom>
            <a:avLst/>
            <a:gdLst/>
            <a:ahLst/>
            <a:cxnLst/>
            <a:rect r="r" b="b" t="t" l="l"/>
            <a:pathLst>
              <a:path h="2177149" w="3193151">
                <a:moveTo>
                  <a:pt x="0" y="0"/>
                </a:moveTo>
                <a:lnTo>
                  <a:pt x="3193151" y="0"/>
                </a:lnTo>
                <a:lnTo>
                  <a:pt x="3193151" y="2177149"/>
                </a:lnTo>
                <a:lnTo>
                  <a:pt x="0" y="21771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474108" y="857250"/>
            <a:ext cx="11339784" cy="1390650"/>
          </a:xfrm>
          <a:prstGeom prst="rect">
            <a:avLst/>
          </a:prstGeom>
        </p:spPr>
        <p:txBody>
          <a:bodyPr anchor="t" rtlCol="false" tIns="0" lIns="0" bIns="0" rIns="0">
            <a:spAutoFit/>
          </a:bodyPr>
          <a:lstStyle/>
          <a:p>
            <a:pPr algn="ctr" marL="0" indent="0" lvl="0">
              <a:lnSpc>
                <a:spcPts val="9600"/>
              </a:lnSpc>
              <a:spcBef>
                <a:spcPct val="0"/>
              </a:spcBef>
            </a:pPr>
            <a:r>
              <a:rPr lang="en-US" sz="8000">
                <a:solidFill>
                  <a:srgbClr val="000000"/>
                </a:solidFill>
                <a:latin typeface="Handyman"/>
              </a:rPr>
              <a:t>General Guidelines</a:t>
            </a:r>
          </a:p>
        </p:txBody>
      </p:sp>
      <p:grpSp>
        <p:nvGrpSpPr>
          <p:cNvPr name="Group 10" id="10"/>
          <p:cNvGrpSpPr/>
          <p:nvPr/>
        </p:nvGrpSpPr>
        <p:grpSpPr>
          <a:xfrm rot="0">
            <a:off x="1739892" y="3396439"/>
            <a:ext cx="3179616" cy="4959082"/>
            <a:chOff x="0" y="0"/>
            <a:chExt cx="4239488" cy="6612109"/>
          </a:xfrm>
        </p:grpSpPr>
        <p:sp>
          <p:nvSpPr>
            <p:cNvPr name="TextBox 11" id="11"/>
            <p:cNvSpPr txBox="true"/>
            <p:nvPr/>
          </p:nvSpPr>
          <p:spPr>
            <a:xfrm rot="0">
              <a:off x="0" y="47625"/>
              <a:ext cx="4239488" cy="590084"/>
            </a:xfrm>
            <a:prstGeom prst="rect">
              <a:avLst/>
            </a:prstGeom>
          </p:spPr>
          <p:txBody>
            <a:bodyPr anchor="t" rtlCol="false" tIns="0" lIns="0" bIns="0" rIns="0">
              <a:spAutoFit/>
            </a:bodyPr>
            <a:lstStyle/>
            <a:p>
              <a:pPr>
                <a:lnSpc>
                  <a:spcPts val="2624"/>
                </a:lnSpc>
              </a:pPr>
              <a:r>
                <a:rPr lang="en-US" sz="3200">
                  <a:solidFill>
                    <a:srgbClr val="000000"/>
                  </a:solidFill>
                  <a:latin typeface="Handyman"/>
                </a:rPr>
                <a:t>Page Headers</a:t>
              </a:r>
            </a:p>
          </p:txBody>
        </p:sp>
        <p:sp>
          <p:nvSpPr>
            <p:cNvPr name="TextBox 12" id="12"/>
            <p:cNvSpPr txBox="true"/>
            <p:nvPr/>
          </p:nvSpPr>
          <p:spPr>
            <a:xfrm rot="0">
              <a:off x="0" y="809056"/>
              <a:ext cx="4239488" cy="5803053"/>
            </a:xfrm>
            <a:prstGeom prst="rect">
              <a:avLst/>
            </a:prstGeom>
          </p:spPr>
          <p:txBody>
            <a:bodyPr anchor="t" rtlCol="false" tIns="0" lIns="0" bIns="0" rIns="0">
              <a:spAutoFit/>
            </a:bodyPr>
            <a:lstStyle/>
            <a:p>
              <a:pPr marL="669286" indent="-334643" lvl="1">
                <a:lnSpc>
                  <a:spcPts val="3874"/>
                </a:lnSpc>
                <a:buFont typeface="Arial"/>
                <a:buChar char="•"/>
              </a:pPr>
              <a:r>
                <a:rPr lang="en-US" sz="3099">
                  <a:solidFill>
                    <a:srgbClr val="000000"/>
                  </a:solidFill>
                  <a:latin typeface="Canva Sans"/>
                </a:rPr>
                <a:t>Include page numbers and author’s name.</a:t>
              </a:r>
            </a:p>
            <a:p>
              <a:pPr marL="669286" indent="-334643" lvl="1">
                <a:lnSpc>
                  <a:spcPts val="3874"/>
                </a:lnSpc>
                <a:buFont typeface="Arial"/>
                <a:buChar char="•"/>
              </a:pPr>
              <a:r>
                <a:rPr lang="en-US" sz="3099">
                  <a:solidFill>
                    <a:srgbClr val="000000"/>
                  </a:solidFill>
                  <a:latin typeface="Canva Sans"/>
                </a:rPr>
                <a:t>May be omitted from first page.</a:t>
              </a:r>
            </a:p>
            <a:p>
              <a:pPr>
                <a:lnSpc>
                  <a:spcPts val="3874"/>
                </a:lnSpc>
              </a:pPr>
            </a:p>
          </p:txBody>
        </p:sp>
      </p:grpSp>
      <p:grpSp>
        <p:nvGrpSpPr>
          <p:cNvPr name="Group 13" id="13"/>
          <p:cNvGrpSpPr/>
          <p:nvPr/>
        </p:nvGrpSpPr>
        <p:grpSpPr>
          <a:xfrm rot="0">
            <a:off x="5689596" y="3396439"/>
            <a:ext cx="3179616" cy="3015982"/>
            <a:chOff x="0" y="0"/>
            <a:chExt cx="4239488" cy="4021309"/>
          </a:xfrm>
        </p:grpSpPr>
        <p:sp>
          <p:nvSpPr>
            <p:cNvPr name="TextBox 14" id="14"/>
            <p:cNvSpPr txBox="true"/>
            <p:nvPr/>
          </p:nvSpPr>
          <p:spPr>
            <a:xfrm rot="0">
              <a:off x="0" y="47625"/>
              <a:ext cx="4239488" cy="590084"/>
            </a:xfrm>
            <a:prstGeom prst="rect">
              <a:avLst/>
            </a:prstGeom>
          </p:spPr>
          <p:txBody>
            <a:bodyPr anchor="t" rtlCol="false" tIns="0" lIns="0" bIns="0" rIns="0">
              <a:spAutoFit/>
            </a:bodyPr>
            <a:lstStyle/>
            <a:p>
              <a:pPr>
                <a:lnSpc>
                  <a:spcPts val="2624"/>
                </a:lnSpc>
              </a:pPr>
              <a:r>
                <a:rPr lang="en-US" sz="3200">
                  <a:solidFill>
                    <a:srgbClr val="000000"/>
                  </a:solidFill>
                  <a:latin typeface="Handyman"/>
                </a:rPr>
                <a:t>Spacing</a:t>
              </a:r>
            </a:p>
          </p:txBody>
        </p:sp>
        <p:sp>
          <p:nvSpPr>
            <p:cNvPr name="TextBox 15" id="15"/>
            <p:cNvSpPr txBox="true"/>
            <p:nvPr/>
          </p:nvSpPr>
          <p:spPr>
            <a:xfrm rot="0">
              <a:off x="0" y="809056"/>
              <a:ext cx="4239488" cy="3212253"/>
            </a:xfrm>
            <a:prstGeom prst="rect">
              <a:avLst/>
            </a:prstGeom>
          </p:spPr>
          <p:txBody>
            <a:bodyPr anchor="t" rtlCol="false" tIns="0" lIns="0" bIns="0" rIns="0">
              <a:spAutoFit/>
            </a:bodyPr>
            <a:lstStyle/>
            <a:p>
              <a:pPr>
                <a:lnSpc>
                  <a:spcPts val="3874"/>
                </a:lnSpc>
              </a:pPr>
              <a:r>
                <a:rPr lang="en-US" sz="3099">
                  <a:solidFill>
                    <a:srgbClr val="000000"/>
                  </a:solidFill>
                  <a:latin typeface="Canva Sans"/>
                </a:rPr>
                <a:t>Only one space following ending punctuation of sentences.</a:t>
              </a:r>
            </a:p>
            <a:p>
              <a:pPr>
                <a:lnSpc>
                  <a:spcPts val="3874"/>
                </a:lnSpc>
              </a:pPr>
            </a:p>
          </p:txBody>
        </p:sp>
      </p:grpSp>
      <p:sp>
        <p:nvSpPr>
          <p:cNvPr name="TextBox 16" id="16"/>
          <p:cNvSpPr txBox="true"/>
          <p:nvPr/>
        </p:nvSpPr>
        <p:spPr>
          <a:xfrm rot="0">
            <a:off x="9637863" y="3444064"/>
            <a:ext cx="3179616" cy="430657"/>
          </a:xfrm>
          <a:prstGeom prst="rect">
            <a:avLst/>
          </a:prstGeom>
        </p:spPr>
        <p:txBody>
          <a:bodyPr anchor="t" rtlCol="false" tIns="0" lIns="0" bIns="0" rIns="0">
            <a:spAutoFit/>
          </a:bodyPr>
          <a:lstStyle/>
          <a:p>
            <a:pPr>
              <a:lnSpc>
                <a:spcPts val="2624"/>
              </a:lnSpc>
            </a:pPr>
            <a:r>
              <a:rPr lang="en-US" sz="3200">
                <a:solidFill>
                  <a:srgbClr val="000000"/>
                </a:solidFill>
                <a:latin typeface="Handyman"/>
              </a:rPr>
              <a:t>Using Indents</a:t>
            </a:r>
          </a:p>
        </p:txBody>
      </p:sp>
      <p:grpSp>
        <p:nvGrpSpPr>
          <p:cNvPr name="Group 17" id="17"/>
          <p:cNvGrpSpPr/>
          <p:nvPr/>
        </p:nvGrpSpPr>
        <p:grpSpPr>
          <a:xfrm rot="0">
            <a:off x="13586131" y="3396439"/>
            <a:ext cx="3179616" cy="2044432"/>
            <a:chOff x="0" y="0"/>
            <a:chExt cx="4239488" cy="2725909"/>
          </a:xfrm>
        </p:grpSpPr>
        <p:sp>
          <p:nvSpPr>
            <p:cNvPr name="TextBox 18" id="18"/>
            <p:cNvSpPr txBox="true"/>
            <p:nvPr/>
          </p:nvSpPr>
          <p:spPr>
            <a:xfrm rot="0">
              <a:off x="0" y="47625"/>
              <a:ext cx="4239488" cy="590084"/>
            </a:xfrm>
            <a:prstGeom prst="rect">
              <a:avLst/>
            </a:prstGeom>
          </p:spPr>
          <p:txBody>
            <a:bodyPr anchor="t" rtlCol="false" tIns="0" lIns="0" bIns="0" rIns="0">
              <a:spAutoFit/>
            </a:bodyPr>
            <a:lstStyle/>
            <a:p>
              <a:pPr>
                <a:lnSpc>
                  <a:spcPts val="2624"/>
                </a:lnSpc>
              </a:pPr>
              <a:r>
                <a:rPr lang="en-US" sz="3200">
                  <a:solidFill>
                    <a:srgbClr val="000000"/>
                  </a:solidFill>
                  <a:latin typeface="Handyman"/>
                </a:rPr>
                <a:t>Refining Prose</a:t>
              </a:r>
            </a:p>
          </p:txBody>
        </p:sp>
        <p:sp>
          <p:nvSpPr>
            <p:cNvPr name="TextBox 19" id="19"/>
            <p:cNvSpPr txBox="true"/>
            <p:nvPr/>
          </p:nvSpPr>
          <p:spPr>
            <a:xfrm rot="0">
              <a:off x="0" y="809056"/>
              <a:ext cx="4239488" cy="1916853"/>
            </a:xfrm>
            <a:prstGeom prst="rect">
              <a:avLst/>
            </a:prstGeom>
          </p:spPr>
          <p:txBody>
            <a:bodyPr anchor="t" rtlCol="false" tIns="0" lIns="0" bIns="0" rIns="0">
              <a:spAutoFit/>
            </a:bodyPr>
            <a:lstStyle/>
            <a:p>
              <a:pPr>
                <a:lnSpc>
                  <a:spcPts val="3874"/>
                </a:lnSpc>
              </a:pPr>
              <a:r>
                <a:rPr lang="en-US" sz="3099">
                  <a:solidFill>
                    <a:srgbClr val="000000"/>
                  </a:solidFill>
                  <a:latin typeface="Canva Sans"/>
                </a:rPr>
                <a:t>Use active voice whenever possible.</a:t>
              </a:r>
            </a:p>
          </p:txBody>
        </p:sp>
      </p:grpSp>
      <p:sp>
        <p:nvSpPr>
          <p:cNvPr name="TextBox 20" id="20"/>
          <p:cNvSpPr txBox="true"/>
          <p:nvPr/>
        </p:nvSpPr>
        <p:spPr>
          <a:xfrm rot="0">
            <a:off x="9639300" y="4035750"/>
            <a:ext cx="3179616" cy="5809615"/>
          </a:xfrm>
          <a:prstGeom prst="rect">
            <a:avLst/>
          </a:prstGeom>
        </p:spPr>
        <p:txBody>
          <a:bodyPr anchor="t" rtlCol="false" tIns="0" lIns="0" bIns="0" rIns="0">
            <a:spAutoFit/>
          </a:bodyPr>
          <a:lstStyle/>
          <a:p>
            <a:pPr>
              <a:lnSpc>
                <a:spcPts val="3874"/>
              </a:lnSpc>
            </a:pPr>
            <a:r>
              <a:rPr lang="en-US" sz="3099">
                <a:solidFill>
                  <a:srgbClr val="000000"/>
                </a:solidFill>
                <a:latin typeface="Canva Sans"/>
              </a:rPr>
              <a:t>Indent first sentence of paragraphs ½ inch from margin – MLA recommends simply using the Tab key (versus spacing over manually).</a:t>
            </a:r>
          </a:p>
          <a:p>
            <a:pPr>
              <a:lnSpc>
                <a:spcPts val="3874"/>
              </a:lnSpc>
            </a:pPr>
          </a:p>
          <a:p>
            <a:pPr>
              <a:lnSpc>
                <a:spcPts val="3874"/>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0">
            <a:off x="-2041838" y="5375699"/>
            <a:ext cx="6141075" cy="8229600"/>
          </a:xfrm>
          <a:custGeom>
            <a:avLst/>
            <a:gdLst/>
            <a:ahLst/>
            <a:cxnLst/>
            <a:rect r="r" b="b" t="t" l="l"/>
            <a:pathLst>
              <a:path h="8229600" w="6141075">
                <a:moveTo>
                  <a:pt x="0" y="0"/>
                </a:moveTo>
                <a:lnTo>
                  <a:pt x="6141076" y="0"/>
                </a:lnTo>
                <a:lnTo>
                  <a:pt x="6141076" y="8229600"/>
                </a:lnTo>
                <a:lnTo>
                  <a:pt x="0" y="8229600"/>
                </a:lnTo>
                <a:lnTo>
                  <a:pt x="0" y="0"/>
                </a:lnTo>
                <a:close/>
              </a:path>
            </a:pathLst>
          </a:custGeom>
          <a:blipFill>
            <a:blip r:embed="rId2"/>
            <a:stretch>
              <a:fillRect l="0" t="0" r="-6872" b="0"/>
            </a:stretch>
          </a:blipFill>
        </p:spPr>
      </p:sp>
      <p:sp>
        <p:nvSpPr>
          <p:cNvPr name="Freeform 3" id="3"/>
          <p:cNvSpPr/>
          <p:nvPr/>
        </p:nvSpPr>
        <p:spPr>
          <a:xfrm flipH="false" flipV="false" rot="0">
            <a:off x="871752" y="1732355"/>
            <a:ext cx="6377219" cy="8229600"/>
          </a:xfrm>
          <a:custGeom>
            <a:avLst/>
            <a:gdLst/>
            <a:ahLst/>
            <a:cxnLst/>
            <a:rect r="r" b="b" t="t" l="l"/>
            <a:pathLst>
              <a:path h="8229600" w="6377219">
                <a:moveTo>
                  <a:pt x="0" y="0"/>
                </a:moveTo>
                <a:lnTo>
                  <a:pt x="6377219" y="0"/>
                </a:lnTo>
                <a:lnTo>
                  <a:pt x="6377219" y="8229600"/>
                </a:lnTo>
                <a:lnTo>
                  <a:pt x="0" y="8229600"/>
                </a:lnTo>
                <a:lnTo>
                  <a:pt x="0" y="0"/>
                </a:lnTo>
                <a:close/>
              </a:path>
            </a:pathLst>
          </a:custGeom>
          <a:blipFill>
            <a:blip r:embed="rId3"/>
            <a:stretch>
              <a:fillRect l="0" t="0" r="-150576" b="0"/>
            </a:stretch>
          </a:blipFill>
        </p:spPr>
      </p:sp>
      <p:sp>
        <p:nvSpPr>
          <p:cNvPr name="Freeform 4" id="4"/>
          <p:cNvSpPr/>
          <p:nvPr/>
        </p:nvSpPr>
        <p:spPr>
          <a:xfrm flipH="false" flipV="false" rot="0">
            <a:off x="12450416" y="-1028700"/>
            <a:ext cx="6957152" cy="4114800"/>
          </a:xfrm>
          <a:custGeom>
            <a:avLst/>
            <a:gdLst/>
            <a:ahLst/>
            <a:cxnLst/>
            <a:rect r="r" b="b" t="t" l="l"/>
            <a:pathLst>
              <a:path h="4114800" w="6957152">
                <a:moveTo>
                  <a:pt x="0" y="0"/>
                </a:moveTo>
                <a:lnTo>
                  <a:pt x="6957152" y="0"/>
                </a:lnTo>
                <a:lnTo>
                  <a:pt x="69571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551773" y="1732355"/>
            <a:ext cx="6377219" cy="8229600"/>
          </a:xfrm>
          <a:custGeom>
            <a:avLst/>
            <a:gdLst/>
            <a:ahLst/>
            <a:cxnLst/>
            <a:rect r="r" b="b" t="t" l="l"/>
            <a:pathLst>
              <a:path h="8229600" w="6377219">
                <a:moveTo>
                  <a:pt x="0" y="0"/>
                </a:moveTo>
                <a:lnTo>
                  <a:pt x="6377219" y="0"/>
                </a:lnTo>
                <a:lnTo>
                  <a:pt x="6377219" y="8229600"/>
                </a:lnTo>
                <a:lnTo>
                  <a:pt x="0" y="8229600"/>
                </a:lnTo>
                <a:lnTo>
                  <a:pt x="0" y="0"/>
                </a:lnTo>
                <a:close/>
              </a:path>
            </a:pathLst>
          </a:custGeom>
          <a:blipFill>
            <a:blip r:embed="rId3"/>
            <a:stretch>
              <a:fillRect l="0" t="0" r="-150576" b="0"/>
            </a:stretch>
          </a:blipFill>
        </p:spPr>
      </p:sp>
      <p:grpSp>
        <p:nvGrpSpPr>
          <p:cNvPr name="Group 6" id="6"/>
          <p:cNvGrpSpPr/>
          <p:nvPr/>
        </p:nvGrpSpPr>
        <p:grpSpPr>
          <a:xfrm rot="0">
            <a:off x="1405667" y="3396233"/>
            <a:ext cx="5309390" cy="6669048"/>
            <a:chOff x="0" y="0"/>
            <a:chExt cx="7079186" cy="8892063"/>
          </a:xfrm>
        </p:grpSpPr>
        <p:sp>
          <p:nvSpPr>
            <p:cNvPr name="TextBox 7" id="7"/>
            <p:cNvSpPr txBox="true"/>
            <p:nvPr/>
          </p:nvSpPr>
          <p:spPr>
            <a:xfrm rot="0">
              <a:off x="0" y="95250"/>
              <a:ext cx="7079186" cy="1078059"/>
            </a:xfrm>
            <a:prstGeom prst="rect">
              <a:avLst/>
            </a:prstGeom>
          </p:spPr>
          <p:txBody>
            <a:bodyPr anchor="t" rtlCol="false" tIns="0" lIns="0" bIns="0" rIns="0">
              <a:spAutoFit/>
            </a:bodyPr>
            <a:lstStyle/>
            <a:p>
              <a:pPr>
                <a:lnSpc>
                  <a:spcPts val="4755"/>
                </a:lnSpc>
              </a:pPr>
              <a:r>
                <a:rPr lang="en-US" sz="5799">
                  <a:solidFill>
                    <a:srgbClr val="000000"/>
                  </a:solidFill>
                  <a:latin typeface="Handyman"/>
                </a:rPr>
                <a:t>Cover Pages</a:t>
              </a:r>
            </a:p>
          </p:txBody>
        </p:sp>
        <p:sp>
          <p:nvSpPr>
            <p:cNvPr name="TextBox 8" id="8"/>
            <p:cNvSpPr txBox="true"/>
            <p:nvPr/>
          </p:nvSpPr>
          <p:spPr>
            <a:xfrm rot="0">
              <a:off x="0" y="1363080"/>
              <a:ext cx="7079186" cy="7528983"/>
            </a:xfrm>
            <a:prstGeom prst="rect">
              <a:avLst/>
            </a:prstGeom>
          </p:spPr>
          <p:txBody>
            <a:bodyPr anchor="t" rtlCol="false" tIns="0" lIns="0" bIns="0" rIns="0">
              <a:spAutoFit/>
            </a:bodyPr>
            <a:lstStyle/>
            <a:p>
              <a:pPr>
                <a:lnSpc>
                  <a:spcPts val="4999"/>
                </a:lnSpc>
              </a:pPr>
              <a:r>
                <a:rPr lang="en-US" sz="3999">
                  <a:solidFill>
                    <a:srgbClr val="000000"/>
                  </a:solidFill>
                  <a:latin typeface="Canva Sans"/>
                </a:rPr>
                <a:t>MLA papers don’t typically need cover pages – so unless your professor asks for one, it’s not necessary to create one</a:t>
              </a:r>
            </a:p>
            <a:p>
              <a:pPr>
                <a:lnSpc>
                  <a:spcPts val="4999"/>
                </a:lnSpc>
              </a:pPr>
            </a:p>
            <a:p>
              <a:pPr>
                <a:lnSpc>
                  <a:spcPts val="4999"/>
                </a:lnSpc>
              </a:pPr>
            </a:p>
          </p:txBody>
        </p:sp>
      </p:grpSp>
      <p:grpSp>
        <p:nvGrpSpPr>
          <p:cNvPr name="Group 9" id="9"/>
          <p:cNvGrpSpPr/>
          <p:nvPr/>
        </p:nvGrpSpPr>
        <p:grpSpPr>
          <a:xfrm rot="0">
            <a:off x="10085688" y="3396233"/>
            <a:ext cx="5309390" cy="7926348"/>
            <a:chOff x="0" y="0"/>
            <a:chExt cx="7079186" cy="10568463"/>
          </a:xfrm>
        </p:grpSpPr>
        <p:sp>
          <p:nvSpPr>
            <p:cNvPr name="TextBox 10" id="10"/>
            <p:cNvSpPr txBox="true"/>
            <p:nvPr/>
          </p:nvSpPr>
          <p:spPr>
            <a:xfrm rot="0">
              <a:off x="0" y="95250"/>
              <a:ext cx="7079186" cy="1078059"/>
            </a:xfrm>
            <a:prstGeom prst="rect">
              <a:avLst/>
            </a:prstGeom>
          </p:spPr>
          <p:txBody>
            <a:bodyPr anchor="t" rtlCol="false" tIns="0" lIns="0" bIns="0" rIns="0">
              <a:spAutoFit/>
            </a:bodyPr>
            <a:lstStyle/>
            <a:p>
              <a:pPr>
                <a:lnSpc>
                  <a:spcPts val="4755"/>
                </a:lnSpc>
              </a:pPr>
              <a:r>
                <a:rPr lang="en-US" sz="5799">
                  <a:solidFill>
                    <a:srgbClr val="000000"/>
                  </a:solidFill>
                  <a:latin typeface="Handyman"/>
                </a:rPr>
                <a:t>Headings</a:t>
              </a:r>
            </a:p>
          </p:txBody>
        </p:sp>
        <p:sp>
          <p:nvSpPr>
            <p:cNvPr name="TextBox 11" id="11"/>
            <p:cNvSpPr txBox="true"/>
            <p:nvPr/>
          </p:nvSpPr>
          <p:spPr>
            <a:xfrm rot="0">
              <a:off x="0" y="1363080"/>
              <a:ext cx="7079186" cy="9205383"/>
            </a:xfrm>
            <a:prstGeom prst="rect">
              <a:avLst/>
            </a:prstGeom>
          </p:spPr>
          <p:txBody>
            <a:bodyPr anchor="t" rtlCol="false" tIns="0" lIns="0" bIns="0" rIns="0">
              <a:spAutoFit/>
            </a:bodyPr>
            <a:lstStyle/>
            <a:p>
              <a:pPr>
                <a:lnSpc>
                  <a:spcPts val="4999"/>
                </a:lnSpc>
              </a:pPr>
              <a:r>
                <a:rPr lang="en-US" sz="3999">
                  <a:solidFill>
                    <a:srgbClr val="000000"/>
                  </a:solidFill>
                  <a:latin typeface="Canva Sans"/>
                </a:rPr>
                <a:t>MLA papers do need a heading in which you list your name, your professor’s name, the class, and the date – this is typically double-spaced</a:t>
              </a:r>
            </a:p>
            <a:p>
              <a:pPr>
                <a:lnSpc>
                  <a:spcPts val="4999"/>
                </a:lnSpc>
              </a:pPr>
            </a:p>
            <a:p>
              <a:pPr>
                <a:lnSpc>
                  <a:spcPts val="4999"/>
                </a:lnSpc>
              </a:pPr>
            </a:p>
            <a:p>
              <a:pPr>
                <a:lnSpc>
                  <a:spcPts val="4999"/>
                </a:lnSpc>
              </a:pPr>
            </a:p>
          </p:txBody>
        </p:sp>
      </p:grpSp>
      <p:sp>
        <p:nvSpPr>
          <p:cNvPr name="Freeform 12" id="12"/>
          <p:cNvSpPr/>
          <p:nvPr/>
        </p:nvSpPr>
        <p:spPr>
          <a:xfrm flipH="false" flipV="false" rot="0">
            <a:off x="15384640" y="-1028700"/>
            <a:ext cx="3749320" cy="3650901"/>
          </a:xfrm>
          <a:custGeom>
            <a:avLst/>
            <a:gdLst/>
            <a:ahLst/>
            <a:cxnLst/>
            <a:rect r="r" b="b" t="t" l="l"/>
            <a:pathLst>
              <a:path h="3650901" w="3749320">
                <a:moveTo>
                  <a:pt x="0" y="0"/>
                </a:moveTo>
                <a:lnTo>
                  <a:pt x="3749320" y="0"/>
                </a:lnTo>
                <a:lnTo>
                  <a:pt x="3749320" y="3650901"/>
                </a:lnTo>
                <a:lnTo>
                  <a:pt x="0" y="3650901"/>
                </a:lnTo>
                <a:lnTo>
                  <a:pt x="0" y="0"/>
                </a:lnTo>
                <a:close/>
              </a:path>
            </a:pathLst>
          </a:custGeom>
          <a:blipFill>
            <a:blip r:embed="rId6"/>
            <a:stretch>
              <a:fillRect l="0" t="0" r="0" b="0"/>
            </a:stretch>
          </a:blipFill>
        </p:spPr>
      </p:sp>
      <p:sp>
        <p:nvSpPr>
          <p:cNvPr name="Freeform 13" id="13"/>
          <p:cNvSpPr/>
          <p:nvPr/>
        </p:nvSpPr>
        <p:spPr>
          <a:xfrm flipH="false" flipV="false" rot="0">
            <a:off x="5069542" y="8690038"/>
            <a:ext cx="4263733" cy="3193923"/>
          </a:xfrm>
          <a:custGeom>
            <a:avLst/>
            <a:gdLst/>
            <a:ahLst/>
            <a:cxnLst/>
            <a:rect r="r" b="b" t="t" l="l"/>
            <a:pathLst>
              <a:path h="3193923" w="4263733">
                <a:moveTo>
                  <a:pt x="0" y="0"/>
                </a:moveTo>
                <a:lnTo>
                  <a:pt x="4263733" y="0"/>
                </a:lnTo>
                <a:lnTo>
                  <a:pt x="4263733" y="3193924"/>
                </a:lnTo>
                <a:lnTo>
                  <a:pt x="0" y="31939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4" id="14"/>
          <p:cNvSpPr txBox="true"/>
          <p:nvPr/>
        </p:nvSpPr>
        <p:spPr>
          <a:xfrm rot="0">
            <a:off x="4085837" y="163726"/>
            <a:ext cx="8776395" cy="1832625"/>
          </a:xfrm>
          <a:prstGeom prst="rect">
            <a:avLst/>
          </a:prstGeom>
        </p:spPr>
        <p:txBody>
          <a:bodyPr anchor="t" rtlCol="false" tIns="0" lIns="0" bIns="0" rIns="0">
            <a:spAutoFit/>
          </a:bodyPr>
          <a:lstStyle/>
          <a:p>
            <a:pPr algn="ctr">
              <a:lnSpc>
                <a:spcPts val="13439"/>
              </a:lnSpc>
            </a:pPr>
            <a:r>
              <a:rPr lang="en-US" sz="9599">
                <a:solidFill>
                  <a:srgbClr val="000000"/>
                </a:solidFill>
                <a:latin typeface="Handyman"/>
              </a:rPr>
              <a:t>General Guidelines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A8A8"/>
        </a:solidFill>
      </p:bgPr>
    </p:bg>
    <p:spTree>
      <p:nvGrpSpPr>
        <p:cNvPr id="1" name=""/>
        <p:cNvGrpSpPr/>
        <p:nvPr/>
      </p:nvGrpSpPr>
      <p:grpSpPr>
        <a:xfrm>
          <a:off x="0" y="0"/>
          <a:ext cx="0" cy="0"/>
          <a:chOff x="0" y="0"/>
          <a:chExt cx="0" cy="0"/>
        </a:xfrm>
      </p:grpSpPr>
      <p:sp>
        <p:nvSpPr>
          <p:cNvPr name="Freeform 2" id="2"/>
          <p:cNvSpPr/>
          <p:nvPr/>
        </p:nvSpPr>
        <p:spPr>
          <a:xfrm flipH="false" flipV="false" rot="1056128">
            <a:off x="14835994" y="1286849"/>
            <a:ext cx="3581987" cy="1697712"/>
          </a:xfrm>
          <a:custGeom>
            <a:avLst/>
            <a:gdLst/>
            <a:ahLst/>
            <a:cxnLst/>
            <a:rect r="r" b="b" t="t" l="l"/>
            <a:pathLst>
              <a:path h="1697712" w="3581987">
                <a:moveTo>
                  <a:pt x="0" y="0"/>
                </a:moveTo>
                <a:lnTo>
                  <a:pt x="3581987" y="0"/>
                </a:lnTo>
                <a:lnTo>
                  <a:pt x="3581987" y="1697713"/>
                </a:lnTo>
                <a:lnTo>
                  <a:pt x="0" y="1697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1311" y="7745703"/>
            <a:ext cx="4478423" cy="1587804"/>
          </a:xfrm>
          <a:custGeom>
            <a:avLst/>
            <a:gdLst/>
            <a:ahLst/>
            <a:cxnLst/>
            <a:rect r="r" b="b" t="t" l="l"/>
            <a:pathLst>
              <a:path h="1587804" w="4478423">
                <a:moveTo>
                  <a:pt x="0" y="0"/>
                </a:moveTo>
                <a:lnTo>
                  <a:pt x="4478423" y="0"/>
                </a:lnTo>
                <a:lnTo>
                  <a:pt x="4478423" y="1587804"/>
                </a:lnTo>
                <a:lnTo>
                  <a:pt x="0" y="15878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921790" y="6180771"/>
            <a:ext cx="2732421" cy="1564932"/>
          </a:xfrm>
          <a:custGeom>
            <a:avLst/>
            <a:gdLst/>
            <a:ahLst/>
            <a:cxnLst/>
            <a:rect r="r" b="b" t="t" l="l"/>
            <a:pathLst>
              <a:path h="1564932" w="2732421">
                <a:moveTo>
                  <a:pt x="0" y="0"/>
                </a:moveTo>
                <a:lnTo>
                  <a:pt x="2732420" y="0"/>
                </a:lnTo>
                <a:lnTo>
                  <a:pt x="2732420" y="1564932"/>
                </a:lnTo>
                <a:lnTo>
                  <a:pt x="0" y="15649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934039" y="3444403"/>
            <a:ext cx="12419921" cy="6842597"/>
          </a:xfrm>
          <a:custGeom>
            <a:avLst/>
            <a:gdLst/>
            <a:ahLst/>
            <a:cxnLst/>
            <a:rect r="r" b="b" t="t" l="l"/>
            <a:pathLst>
              <a:path h="6842597" w="12419921">
                <a:moveTo>
                  <a:pt x="0" y="0"/>
                </a:moveTo>
                <a:lnTo>
                  <a:pt x="12419922" y="0"/>
                </a:lnTo>
                <a:lnTo>
                  <a:pt x="12419922" y="6842597"/>
                </a:lnTo>
                <a:lnTo>
                  <a:pt x="0" y="6842597"/>
                </a:lnTo>
                <a:lnTo>
                  <a:pt x="0" y="0"/>
                </a:lnTo>
                <a:close/>
              </a:path>
            </a:pathLst>
          </a:custGeom>
          <a:blipFill>
            <a:blip r:embed="rId8"/>
            <a:stretch>
              <a:fillRect l="0" t="0" r="0" b="0"/>
            </a:stretch>
          </a:blipFill>
        </p:spPr>
      </p:sp>
      <p:sp>
        <p:nvSpPr>
          <p:cNvPr name="TextBox 6" id="6"/>
          <p:cNvSpPr txBox="true"/>
          <p:nvPr/>
        </p:nvSpPr>
        <p:spPr>
          <a:xfrm rot="0">
            <a:off x="4040758" y="12261"/>
            <a:ext cx="10206484" cy="1651637"/>
          </a:xfrm>
          <a:prstGeom prst="rect">
            <a:avLst/>
          </a:prstGeom>
        </p:spPr>
        <p:txBody>
          <a:bodyPr anchor="t" rtlCol="false" tIns="0" lIns="0" bIns="0" rIns="0">
            <a:spAutoFit/>
          </a:bodyPr>
          <a:lstStyle/>
          <a:p>
            <a:pPr algn="ctr">
              <a:lnSpc>
                <a:spcPts val="13439"/>
              </a:lnSpc>
            </a:pPr>
            <a:r>
              <a:rPr lang="en-US" sz="9599">
                <a:solidFill>
                  <a:srgbClr val="000000"/>
                </a:solidFill>
                <a:latin typeface="HandMade Bold"/>
              </a:rPr>
              <a:t>Guidelines First Page</a:t>
            </a:r>
          </a:p>
        </p:txBody>
      </p:sp>
      <p:sp>
        <p:nvSpPr>
          <p:cNvPr name="TextBox 7" id="7"/>
          <p:cNvSpPr txBox="true"/>
          <p:nvPr/>
        </p:nvSpPr>
        <p:spPr>
          <a:xfrm rot="0">
            <a:off x="2427613" y="2069030"/>
            <a:ext cx="5109865" cy="702945"/>
          </a:xfrm>
          <a:prstGeom prst="rect">
            <a:avLst/>
          </a:prstGeom>
        </p:spPr>
        <p:txBody>
          <a:bodyPr anchor="t" rtlCol="false" tIns="0" lIns="0" bIns="0" rIns="0">
            <a:spAutoFit/>
          </a:bodyPr>
          <a:lstStyle/>
          <a:p>
            <a:pPr algn="ctr" marL="906780" indent="-453390" lvl="1">
              <a:lnSpc>
                <a:spcPts val="5880"/>
              </a:lnSpc>
              <a:buFont typeface="Arial"/>
              <a:buChar char="•"/>
            </a:pPr>
            <a:r>
              <a:rPr lang="en-US" sz="4200">
                <a:solidFill>
                  <a:srgbClr val="000000"/>
                </a:solidFill>
                <a:latin typeface="HandMade"/>
              </a:rPr>
              <a:t>Format your papers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DAF1YS0o2Q0</dc:identifier>
  <dcterms:modified xsi:type="dcterms:W3CDTF">2011-08-01T06:04:30Z</dcterms:modified>
  <cp:revision>1</cp:revision>
  <dc:title>Introduction to MLA Format</dc:title>
</cp:coreProperties>
</file>