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3" r:id="rId4"/>
    <p:sldId id="264" r:id="rId5"/>
    <p:sldId id="258" r:id="rId6"/>
    <p:sldId id="259" r:id="rId7"/>
    <p:sldId id="267" r:id="rId8"/>
    <p:sldId id="270" r:id="rId9"/>
    <p:sldId id="271" r:id="rId10"/>
    <p:sldId id="269" r:id="rId11"/>
    <p:sldId id="260"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5701E8-E2FC-4BCD-A017-59E0322529EB}" type="datetimeFigureOut">
              <a:rPr lang="en-US" smtClean="0"/>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701E8-E2FC-4BCD-A017-59E0322529EB}" type="datetimeFigureOut">
              <a:rPr lang="en-US" smtClean="0"/>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701E8-E2FC-4BCD-A017-59E0322529EB}" type="datetimeFigureOut">
              <a:rPr lang="en-US" smtClean="0"/>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701E8-E2FC-4BCD-A017-59E0322529EB}" type="datetimeFigureOut">
              <a:rPr lang="en-US" smtClean="0"/>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701E8-E2FC-4BCD-A017-59E0322529EB}" type="datetimeFigureOut">
              <a:rPr lang="en-US" smtClean="0"/>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5701E8-E2FC-4BCD-A017-59E0322529EB}" type="datetimeFigureOut">
              <a:rPr lang="en-US" smtClean="0"/>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5701E8-E2FC-4BCD-A017-59E0322529EB}" type="datetimeFigureOut">
              <a:rPr lang="en-US" smtClean="0"/>
              <a:t>7/22/2013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701E8-E2FC-4BCD-A017-59E0322529EB}" type="datetimeFigureOut">
              <a:rPr lang="en-US" smtClean="0"/>
              <a:t>7/22/2013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701E8-E2FC-4BCD-A017-59E0322529EB}" type="datetimeFigureOut">
              <a:rPr lang="en-US" smtClean="0"/>
              <a:t>7/22/2013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EC669-D8B7-48B4-97DB-ECF820F9AF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701E8-E2FC-4BCD-A017-59E0322529EB}" type="datetimeFigureOut">
              <a:rPr lang="en-US" smtClean="0"/>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EC669-D8B7-48B4-97DB-ECF820F9AF2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55701E8-E2FC-4BCD-A017-59E0322529EB}" type="datetimeFigureOut">
              <a:rPr lang="en-US" smtClean="0"/>
              <a:t>7/22/2013</a:t>
            </a:fld>
            <a:endParaRPr lang="en-US"/>
          </a:p>
        </p:txBody>
      </p:sp>
      <p:sp>
        <p:nvSpPr>
          <p:cNvPr id="9" name="Slide Number Placeholder 8"/>
          <p:cNvSpPr>
            <a:spLocks noGrp="1"/>
          </p:cNvSpPr>
          <p:nvPr>
            <p:ph type="sldNum" sz="quarter" idx="11"/>
          </p:nvPr>
        </p:nvSpPr>
        <p:spPr/>
        <p:txBody>
          <a:bodyPr/>
          <a:lstStyle/>
          <a:p>
            <a:fld id="{32CEC669-D8B7-48B4-97DB-ECF820F9AF2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EC669-D8B7-48B4-97DB-ECF820F9AF2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55701E8-E2FC-4BCD-A017-59E0322529EB}" type="datetimeFigureOut">
              <a:rPr lang="en-US" smtClean="0"/>
              <a:t>7/22/2013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lm.edu/research/form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lm.edu/research" TargetMode="External"/><Relationship Id="rId2" Type="http://schemas.openxmlformats.org/officeDocument/2006/relationships/hyperlink" Target="mailto:ospr@ulm.edu" TargetMode="Externa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676400"/>
            <a:ext cx="7543800" cy="2209800"/>
          </a:xfrm>
        </p:spPr>
        <p:txBody>
          <a:bodyPr>
            <a:normAutofit fontScale="90000"/>
          </a:bodyPr>
          <a:lstStyle/>
          <a:p>
            <a:pPr algn="ctr">
              <a:defRPr/>
            </a:pPr>
            <a:r>
              <a:rPr lang="en-US" sz="9600" dirty="0" smtClean="0">
                <a:latin typeface="Albertus Medium" pitchFamily="34" charset="0"/>
              </a:rPr>
              <a:t>ULM</a:t>
            </a:r>
            <a:r>
              <a:rPr lang="en-US" dirty="0" smtClean="0">
                <a:latin typeface="Albertus Medium" pitchFamily="34" charset="0"/>
              </a:rPr>
              <a:t/>
            </a:r>
            <a:br>
              <a:rPr lang="en-US" dirty="0" smtClean="0">
                <a:latin typeface="Albertus Medium" pitchFamily="34" charset="0"/>
              </a:rPr>
            </a:br>
            <a:r>
              <a:rPr lang="en-US" dirty="0" smtClean="0">
                <a:latin typeface="Albertus Medium" pitchFamily="34" charset="0"/>
              </a:rPr>
              <a:t> </a:t>
            </a:r>
            <a:br>
              <a:rPr lang="en-US" dirty="0" smtClean="0">
                <a:latin typeface="Albertus Medium" pitchFamily="34" charset="0"/>
              </a:rPr>
            </a:br>
            <a:r>
              <a:rPr lang="en-US" sz="2400" dirty="0"/>
              <a:t>What </a:t>
            </a:r>
            <a:r>
              <a:rPr lang="en-US" sz="2400" dirty="0" smtClean="0"/>
              <a:t> to  Consider  When  Time and Effort  </a:t>
            </a:r>
            <a:r>
              <a:rPr lang="en-US" sz="2400" dirty="0"/>
              <a:t>Planning</a:t>
            </a:r>
            <a:r>
              <a:rPr lang="en-US" sz="2800" dirty="0" smtClean="0">
                <a:latin typeface="Albertus Medium" pitchFamily="34" charset="0"/>
              </a:rPr>
              <a:t> </a:t>
            </a:r>
            <a:r>
              <a:rPr lang="en-US" sz="2800" dirty="0" smtClean="0"/>
              <a:t/>
            </a:r>
            <a:br>
              <a:rPr lang="en-US" sz="2800" dirty="0" smtClean="0"/>
            </a:br>
            <a:endParaRPr lang="en-US" sz="2800" dirty="0"/>
          </a:p>
        </p:txBody>
      </p:sp>
      <p:sp>
        <p:nvSpPr>
          <p:cNvPr id="2" name="Subtitle 1"/>
          <p:cNvSpPr>
            <a:spLocks noGrp="1"/>
          </p:cNvSpPr>
          <p:nvPr>
            <p:ph type="subTitle" idx="1"/>
          </p:nvPr>
        </p:nvSpPr>
        <p:spPr>
          <a:xfrm>
            <a:off x="1066800" y="4572000"/>
            <a:ext cx="6461125" cy="1066800"/>
          </a:xfrm>
        </p:spPr>
        <p:txBody>
          <a:bodyPr rtlCol="0"/>
          <a:lstStyle/>
          <a:p>
            <a:pPr algn="ctr" eaLnBrk="1" fontAlgn="auto" hangingPunct="1">
              <a:spcAft>
                <a:spcPts val="0"/>
              </a:spcAft>
              <a:buFont typeface="Arial" pitchFamily="34" charset="0"/>
              <a:buNone/>
              <a:defRPr/>
            </a:pPr>
            <a:r>
              <a:rPr lang="en-US" dirty="0"/>
              <a:t>Office of Sponsored Programs and Research</a:t>
            </a:r>
          </a:p>
        </p:txBody>
      </p:sp>
      <p:sp>
        <p:nvSpPr>
          <p:cNvPr id="13317" name="Slide Number Placeholder 8"/>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7D079439-37E6-4E06-96F6-614FDC2EB56C}" type="slidenum">
              <a:rPr lang="en-US" smtClean="0"/>
              <a:pPr fontAlgn="base">
                <a:spcBef>
                  <a:spcPct val="0"/>
                </a:spcBef>
                <a:spcAft>
                  <a:spcPct val="0"/>
                </a:spcAft>
                <a:defRPr/>
              </a:pPr>
              <a:t>1</a:t>
            </a:fld>
            <a:endParaRPr lang="en-US" sz="1400" smtClean="0"/>
          </a:p>
        </p:txBody>
      </p:sp>
      <p:pic>
        <p:nvPicPr>
          <p:cNvPr id="13316"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588375" y="4343400"/>
            <a:ext cx="500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68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calculate effort from a percent to months:</a:t>
            </a:r>
          </a:p>
          <a:p>
            <a:endParaRPr lang="en-US" dirty="0"/>
          </a:p>
          <a:p>
            <a:endParaRPr lang="en-US" dirty="0" smtClean="0"/>
          </a:p>
          <a:p>
            <a:endParaRPr lang="en-US" dirty="0"/>
          </a:p>
          <a:p>
            <a:endParaRPr lang="en-US" dirty="0" smtClean="0"/>
          </a:p>
          <a:p>
            <a:endParaRPr lang="en-US" dirty="0"/>
          </a:p>
          <a:p>
            <a:r>
              <a:rPr lang="en-US" dirty="0" smtClean="0"/>
              <a:t>To calculate course release cost for a faculty member</a:t>
            </a:r>
          </a:p>
          <a:p>
            <a:endParaRPr lang="en-US" dirty="0"/>
          </a:p>
        </p:txBody>
      </p:sp>
      <p:sp>
        <p:nvSpPr>
          <p:cNvPr id="4"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a:t>What to Consider When Effort Planning</a:t>
            </a:r>
            <a:r>
              <a:rPr lang="en-US" dirty="0" smtClean="0"/>
              <a:t>: </a:t>
            </a:r>
            <a:r>
              <a:rPr lang="en-US" sz="2400" dirty="0" smtClean="0"/>
              <a:t>continued…</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71" y="2209800"/>
            <a:ext cx="8077200" cy="169923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0"/>
            <a:ext cx="2619375" cy="2009775"/>
          </a:xfrm>
          <a:prstGeom prst="rect">
            <a:avLst/>
          </a:prstGeom>
        </p:spPr>
      </p:pic>
    </p:spTree>
    <p:extLst>
      <p:ext uri="{BB962C8B-B14F-4D97-AF65-F5344CB8AC3E}">
        <p14:creationId xmlns:p14="http://schemas.microsoft.com/office/powerpoint/2010/main" val="147479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About Match/Cost Sharing at ULM:</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r>
              <a:rPr lang="en-US" sz="1600" dirty="0"/>
              <a:t>The ULM Policy on Cost Sharing requires that only the minimum amount required by the sponsor is allowed. Voluntary Cost Sharing is discouraged unless the proposed Cost Sharing meets the University’s needs.  Cost Sharing may be required by the sponsor or volunteered; however, any commitment of effort, whether solicited or volunteered, that is referenced in the awarded proposal must be honored, reported, and captured in the ULM Time and Effort Reporting system. </a:t>
            </a:r>
            <a:endParaRPr lang="en-US" sz="1600" dirty="0" smtClean="0"/>
          </a:p>
          <a:p>
            <a:pPr marL="114300" indent="0" eaLnBrk="1" fontAlgn="auto" hangingPunct="1">
              <a:spcAft>
                <a:spcPts val="0"/>
              </a:spcAft>
              <a:buFont typeface="Arial" pitchFamily="34" charset="0"/>
              <a:buNone/>
              <a:defRPr/>
            </a:pPr>
            <a:endParaRPr lang="en-US" sz="1600" dirty="0" smtClean="0"/>
          </a:p>
          <a:p>
            <a:pPr marL="114300" indent="0" eaLnBrk="1" fontAlgn="auto" hangingPunct="1">
              <a:spcAft>
                <a:spcPts val="0"/>
              </a:spcAft>
              <a:buFont typeface="Arial" pitchFamily="34" charset="0"/>
              <a:buNone/>
              <a:defRPr/>
            </a:pPr>
            <a:r>
              <a:rPr lang="en-US" sz="1600" dirty="0" smtClean="0"/>
              <a:t>Pre-Award Stage</a:t>
            </a:r>
            <a:endParaRPr lang="en-US" sz="1600" dirty="0"/>
          </a:p>
          <a:p>
            <a:pPr eaLnBrk="1" fontAlgn="auto" hangingPunct="1">
              <a:spcAft>
                <a:spcPts val="0"/>
              </a:spcAft>
              <a:buFont typeface="Arial" pitchFamily="34" charset="0"/>
              <a:buChar char="•"/>
              <a:defRPr/>
            </a:pPr>
            <a:r>
              <a:rPr lang="en-US" sz="1600" dirty="0"/>
              <a:t>During the Pre-Award stage, mandatory and voluntary cost sharing commitments are reviewed and approved by the Deans of the colleges as well as by personnel in the OSR. When monetary cost sharing commitments are involved, each Department Chair, Dean, and respective Budget Authority must review, approve, and sign the actual account from which the monetary commitment is to be charged as part of the ULM Proposal Routing and Approving </a:t>
            </a:r>
            <a:r>
              <a:rPr lang="en-US" sz="1600" dirty="0" smtClean="0"/>
              <a:t>Forms located at: </a:t>
            </a:r>
            <a:r>
              <a:rPr lang="en-US" sz="1600" u="sng" dirty="0">
                <a:hlinkClick r:id="rId2"/>
              </a:rPr>
              <a:t>http://www.ulm.edu/research/forms.html</a:t>
            </a:r>
            <a:r>
              <a:rPr lang="en-US" sz="1600" u="sng" dirty="0"/>
              <a:t>.</a:t>
            </a:r>
            <a:r>
              <a:rPr lang="en-US" sz="1600" dirty="0"/>
              <a:t> </a:t>
            </a:r>
          </a:p>
        </p:txBody>
      </p:sp>
      <p:sp>
        <p:nvSpPr>
          <p:cNvPr id="29700" name="Slide Number Placeholder 4"/>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CFFE2B3B-1A73-4310-AF14-6BC81A352192}"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4050320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About Match/Cost Sharing at ULM</a:t>
            </a:r>
            <a:r>
              <a:rPr lang="en-US" dirty="0" smtClean="0"/>
              <a:t>: </a:t>
            </a:r>
            <a:r>
              <a:rPr lang="en-US" sz="2400" dirty="0"/>
              <a:t>continued…</a:t>
            </a:r>
          </a:p>
        </p:txBody>
      </p:sp>
      <p:sp>
        <p:nvSpPr>
          <p:cNvPr id="3" name="Content Placeholder 2"/>
          <p:cNvSpPr>
            <a:spLocks noGrp="1"/>
          </p:cNvSpPr>
          <p:nvPr>
            <p:ph idx="1"/>
          </p:nvPr>
        </p:nvSpPr>
        <p:spPr/>
        <p:txBody>
          <a:bodyPr rtlCol="0">
            <a:noAutofit/>
          </a:bodyPr>
          <a:lstStyle/>
          <a:p>
            <a:pPr marL="114300" indent="0" eaLnBrk="1" fontAlgn="auto" hangingPunct="1">
              <a:spcAft>
                <a:spcPts val="0"/>
              </a:spcAft>
              <a:buFont typeface="Arial" pitchFamily="34" charset="0"/>
              <a:buNone/>
              <a:defRPr/>
            </a:pPr>
            <a:r>
              <a:rPr lang="en-US" sz="1600" dirty="0" smtClean="0"/>
              <a:t>Post-Award Stage</a:t>
            </a:r>
          </a:p>
          <a:p>
            <a:pPr eaLnBrk="1" fontAlgn="auto" hangingPunct="1">
              <a:spcAft>
                <a:spcPts val="0"/>
              </a:spcAft>
              <a:buFont typeface="Arial" pitchFamily="34" charset="0"/>
              <a:buChar char="•"/>
              <a:defRPr/>
            </a:pPr>
            <a:r>
              <a:rPr lang="en-US" sz="1600" dirty="0" smtClean="0"/>
              <a:t>When </a:t>
            </a:r>
            <a:r>
              <a:rPr lang="en-US" sz="1600" dirty="0"/>
              <a:t>a notice of grant award is received (Post-Award stage) in which cost sharing was proposed, the cost sharing becomes a binding commitment that must be provided for and tracked in a consistent manner by the Principal Investigator. </a:t>
            </a:r>
            <a:endParaRPr lang="en-US" sz="1600" dirty="0" smtClean="0"/>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r>
              <a:rPr lang="en-US" sz="1600" dirty="0"/>
              <a:t>All cost shared commitments are to be monitored and reported by the PI to the Grants and Contract Division of the ULM Controller’s Office for financial reporting.  In addition, the OSPR Office must receive Time and Effort Certification reports for each ULM </a:t>
            </a:r>
            <a:r>
              <a:rPr lang="en-US" sz="1600" dirty="0" smtClean="0"/>
              <a:t>faculty/staff/student/employee </a:t>
            </a:r>
            <a:r>
              <a:rPr lang="en-US" sz="1600" dirty="0"/>
              <a:t>who is </a:t>
            </a:r>
            <a:r>
              <a:rPr lang="en-US" sz="1600" dirty="0" smtClean="0"/>
              <a:t>cost shared </a:t>
            </a:r>
            <a:r>
              <a:rPr lang="en-US" sz="1600" dirty="0"/>
              <a:t>to the sponsor or paid by the sponsor. </a:t>
            </a:r>
            <a:endParaRPr lang="en-US" sz="1600" dirty="0" smtClean="0"/>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r>
              <a:rPr lang="en-US" sz="1600" dirty="0"/>
              <a:t>The Principal Investigator is responsible for notifying his/her supervisor of newly-awarded sponsored project that </a:t>
            </a:r>
            <a:r>
              <a:rPr lang="en-US" sz="1600" dirty="0" smtClean="0"/>
              <a:t>requires </a:t>
            </a:r>
            <a:r>
              <a:rPr lang="en-US" sz="1600" dirty="0"/>
              <a:t>cost sharing commitments on behalf of the individual, the department, and/or the college.  The PI is also responsible for notifying the OSPR Office </a:t>
            </a:r>
            <a:r>
              <a:rPr lang="en-US" sz="1600" dirty="0" smtClean="0"/>
              <a:t>of </a:t>
            </a:r>
            <a:r>
              <a:rPr lang="en-US" sz="1600" dirty="0"/>
              <a:t>any changes in personnel or new hires for the project.</a:t>
            </a:r>
          </a:p>
        </p:txBody>
      </p:sp>
      <p:sp>
        <p:nvSpPr>
          <p:cNvPr id="30724" name="Slide Number Placeholder 3"/>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253F2AFF-8EEC-4BDF-A355-4F010A9F68BE}"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747209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676400"/>
            <a:ext cx="7543800" cy="2209800"/>
          </a:xfrm>
        </p:spPr>
        <p:txBody>
          <a:bodyPr/>
          <a:lstStyle/>
          <a:p>
            <a:pPr algn="ctr" eaLnBrk="1" fontAlgn="auto" hangingPunct="1">
              <a:spcAft>
                <a:spcPts val="0"/>
              </a:spcAft>
              <a:defRPr/>
            </a:pPr>
            <a:r>
              <a:rPr lang="en-US" sz="2800" dirty="0" smtClean="0"/>
              <a:t>Questions?  </a:t>
            </a:r>
            <a:br>
              <a:rPr lang="en-US" sz="2800" dirty="0" smtClean="0"/>
            </a:br>
            <a:r>
              <a:rPr lang="en-US" sz="2800" dirty="0"/>
              <a:t/>
            </a:r>
            <a:br>
              <a:rPr lang="en-US" sz="2800" dirty="0"/>
            </a:br>
            <a:r>
              <a:rPr lang="en-US" sz="2800" dirty="0" smtClean="0"/>
              <a:t>Please contact us</a:t>
            </a:r>
            <a:endParaRPr lang="en-US" sz="2800" dirty="0"/>
          </a:p>
        </p:txBody>
      </p:sp>
      <p:sp>
        <p:nvSpPr>
          <p:cNvPr id="2" name="Subtitle 1"/>
          <p:cNvSpPr>
            <a:spLocks noGrp="1"/>
          </p:cNvSpPr>
          <p:nvPr>
            <p:ph type="subTitle" idx="1"/>
          </p:nvPr>
        </p:nvSpPr>
        <p:spPr>
          <a:xfrm>
            <a:off x="1066800" y="4572000"/>
            <a:ext cx="6461125" cy="1066800"/>
          </a:xfrm>
        </p:spPr>
        <p:txBody>
          <a:bodyPr rtlCol="0">
            <a:normAutofit fontScale="77500" lnSpcReduction="20000"/>
          </a:bodyPr>
          <a:lstStyle/>
          <a:p>
            <a:pPr algn="ctr" eaLnBrk="1" fontAlgn="auto" hangingPunct="1">
              <a:spcAft>
                <a:spcPts val="0"/>
              </a:spcAft>
              <a:buFont typeface="Arial" pitchFamily="34" charset="0"/>
              <a:buNone/>
              <a:defRPr/>
            </a:pPr>
            <a:r>
              <a:rPr lang="en-US" dirty="0">
                <a:solidFill>
                  <a:schemeClr val="tx1"/>
                </a:solidFill>
              </a:rPr>
              <a:t>Office of Sponsored Programs and </a:t>
            </a:r>
            <a:r>
              <a:rPr lang="en-US" dirty="0" smtClean="0">
                <a:solidFill>
                  <a:schemeClr val="tx1"/>
                </a:solidFill>
              </a:rPr>
              <a:t>Research</a:t>
            </a:r>
          </a:p>
          <a:p>
            <a:pPr algn="ctr" eaLnBrk="1" fontAlgn="auto" hangingPunct="1">
              <a:spcAft>
                <a:spcPts val="0"/>
              </a:spcAft>
              <a:buFont typeface="Arial" pitchFamily="34" charset="0"/>
              <a:buNone/>
              <a:defRPr/>
            </a:pPr>
            <a:r>
              <a:rPr lang="en-US" dirty="0" smtClean="0">
                <a:solidFill>
                  <a:schemeClr val="tx1"/>
                </a:solidFill>
              </a:rPr>
              <a:t>(318) 342-1039</a:t>
            </a:r>
          </a:p>
          <a:p>
            <a:pPr algn="ctr" eaLnBrk="1" fontAlgn="auto" hangingPunct="1">
              <a:spcAft>
                <a:spcPts val="0"/>
              </a:spcAft>
              <a:buFont typeface="Arial" pitchFamily="34" charset="0"/>
              <a:buNone/>
              <a:defRPr/>
            </a:pPr>
            <a:r>
              <a:rPr lang="en-US" dirty="0" smtClean="0">
                <a:solidFill>
                  <a:schemeClr val="tx1"/>
                </a:solidFill>
                <a:hlinkClick r:id="rId2"/>
              </a:rPr>
              <a:t>ospr@ulm.edu</a:t>
            </a:r>
            <a:endParaRPr lang="en-US" dirty="0" smtClean="0">
              <a:solidFill>
                <a:schemeClr val="tx1"/>
              </a:solidFill>
            </a:endParaRPr>
          </a:p>
          <a:p>
            <a:pPr algn="ctr" eaLnBrk="1" fontAlgn="auto" hangingPunct="1">
              <a:spcAft>
                <a:spcPts val="0"/>
              </a:spcAft>
              <a:buFont typeface="Arial" pitchFamily="34" charset="0"/>
              <a:buNone/>
              <a:defRPr/>
            </a:pPr>
            <a:r>
              <a:rPr lang="en-US" dirty="0" smtClean="0">
                <a:solidFill>
                  <a:schemeClr val="tx1"/>
                </a:solidFill>
                <a:hlinkClick r:id="rId3"/>
              </a:rPr>
              <a:t>www.ulm.edu/research</a:t>
            </a:r>
            <a:endParaRPr lang="en-US" dirty="0" smtClean="0">
              <a:solidFill>
                <a:schemeClr val="tx1"/>
              </a:solidFill>
            </a:endParaRPr>
          </a:p>
          <a:p>
            <a:pPr algn="ctr" eaLnBrk="1" fontAlgn="auto" hangingPunct="1">
              <a:spcAft>
                <a:spcPts val="0"/>
              </a:spcAft>
              <a:buFont typeface="Arial" pitchFamily="34" charset="0"/>
              <a:buNone/>
              <a:defRPr/>
            </a:pPr>
            <a:endParaRPr lang="en-US" dirty="0">
              <a:solidFill>
                <a:schemeClr val="tx1"/>
              </a:solidFill>
            </a:endParaRPr>
          </a:p>
        </p:txBody>
      </p:sp>
      <p:pic>
        <p:nvPicPr>
          <p:cNvPr id="36868" name="Picture 4"/>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534400" y="4343400"/>
            <a:ext cx="500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3"/>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3052DC26-23E1-4CE1-9FEE-93EA4DD6AC0D}" type="slidenum">
              <a:rPr lang="en-US" smtClean="0"/>
              <a:pPr fontAlgn="base">
                <a:spcBef>
                  <a:spcPct val="0"/>
                </a:spcBef>
                <a:spcAft>
                  <a:spcPct val="0"/>
                </a:spcAft>
                <a:defRPr/>
              </a:pPr>
              <a:t>13</a:t>
            </a:fld>
            <a:endParaRPr lang="en-US" sz="1400" smtClean="0"/>
          </a:p>
        </p:txBody>
      </p:sp>
    </p:spTree>
    <p:extLst>
      <p:ext uri="{BB962C8B-B14F-4D97-AF65-F5344CB8AC3E}">
        <p14:creationId xmlns:p14="http://schemas.microsoft.com/office/powerpoint/2010/main" val="2216902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t>Time and Effort  Planning </a:t>
            </a:r>
            <a:r>
              <a:rPr lang="en-US" dirty="0" smtClean="0"/>
              <a:t>Overview</a:t>
            </a:r>
            <a:endParaRPr lang="en-US" dirty="0"/>
          </a:p>
        </p:txBody>
      </p:sp>
      <p:sp>
        <p:nvSpPr>
          <p:cNvPr id="14339" name="Content Placeholder 2"/>
          <p:cNvSpPr>
            <a:spLocks noGrp="1"/>
          </p:cNvSpPr>
          <p:nvPr>
            <p:ph idx="1"/>
          </p:nvPr>
        </p:nvSpPr>
        <p:spPr/>
        <p:txBody>
          <a:bodyPr/>
          <a:lstStyle/>
          <a:p>
            <a:pPr marL="571500" indent="-457200" eaLnBrk="1" hangingPunct="1">
              <a:buFont typeface="+mj-lt"/>
              <a:buAutoNum type="arabicPeriod"/>
            </a:pPr>
            <a:r>
              <a:rPr lang="en-US" dirty="0" smtClean="0"/>
              <a:t>Helpful Terms Related to Time and Effort</a:t>
            </a:r>
          </a:p>
          <a:p>
            <a:pPr marL="571500" indent="-457200" eaLnBrk="1" hangingPunct="1">
              <a:buFont typeface="+mj-lt"/>
              <a:buAutoNum type="arabicPeriod"/>
            </a:pPr>
            <a:endParaRPr lang="en-US" dirty="0"/>
          </a:p>
          <a:p>
            <a:pPr marL="571500" indent="-457200" eaLnBrk="1" hangingPunct="1">
              <a:buFont typeface="+mj-lt"/>
              <a:buAutoNum type="arabicPeriod"/>
            </a:pPr>
            <a:r>
              <a:rPr lang="en-US" dirty="0" smtClean="0"/>
              <a:t>What to Consider When Effort </a:t>
            </a:r>
            <a:r>
              <a:rPr lang="en-US" dirty="0" smtClean="0"/>
              <a:t>Planning</a:t>
            </a:r>
          </a:p>
          <a:p>
            <a:pPr marL="411480" lvl="1" indent="0">
              <a:buNone/>
            </a:pPr>
            <a:r>
              <a:rPr lang="en-US" dirty="0" smtClean="0"/>
              <a:t>	</a:t>
            </a:r>
            <a:endParaRPr lang="en-US" dirty="0"/>
          </a:p>
          <a:p>
            <a:pPr marL="571500" indent="-457200" eaLnBrk="1" hangingPunct="1">
              <a:buFont typeface="+mj-lt"/>
              <a:buAutoNum type="arabicPeriod"/>
            </a:pPr>
            <a:r>
              <a:rPr lang="en-US" dirty="0" smtClean="0"/>
              <a:t>About Personnel Cost Sharing at </a:t>
            </a:r>
            <a:r>
              <a:rPr lang="en-US" dirty="0" smtClean="0"/>
              <a:t>ULM</a:t>
            </a:r>
          </a:p>
          <a:p>
            <a:pPr marL="114300" indent="0" eaLnBrk="1" hangingPunct="1">
              <a:buNone/>
            </a:pPr>
            <a:endParaRPr lang="en-US" dirty="0" smtClean="0"/>
          </a:p>
        </p:txBody>
      </p:sp>
      <p:sp>
        <p:nvSpPr>
          <p:cNvPr id="14340" name="Slide Number Placeholder 4"/>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DA386A18-7983-475A-B650-6B2177C296DA}"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186465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655638"/>
          </a:xfrm>
        </p:spPr>
        <p:txBody>
          <a:bodyPr/>
          <a:lstStyle/>
          <a:p>
            <a:pPr eaLnBrk="1" fontAlgn="auto" hangingPunct="1">
              <a:spcAft>
                <a:spcPts val="0"/>
              </a:spcAft>
              <a:defRPr/>
            </a:pPr>
            <a:r>
              <a:rPr lang="en-US" dirty="0"/>
              <a:t>Helpful Terms Related to </a:t>
            </a:r>
            <a:r>
              <a:rPr lang="en-US" dirty="0" smtClean="0"/>
              <a:t/>
            </a:r>
            <a:br>
              <a:rPr lang="en-US" dirty="0" smtClean="0"/>
            </a:br>
            <a:r>
              <a:rPr lang="en-US" dirty="0" smtClean="0"/>
              <a:t>Time </a:t>
            </a:r>
            <a:r>
              <a:rPr lang="en-US" dirty="0"/>
              <a:t>and </a:t>
            </a:r>
            <a:r>
              <a:rPr lang="en-US" dirty="0" smtClean="0"/>
              <a:t>Effort</a:t>
            </a:r>
            <a:r>
              <a:rPr lang="en-US" dirty="0"/>
              <a:t/>
            </a:r>
            <a:br>
              <a:rPr lang="en-US" dirty="0"/>
            </a:br>
            <a:endParaRPr lang="en-US" dirty="0"/>
          </a:p>
        </p:txBody>
      </p:sp>
      <p:sp>
        <p:nvSpPr>
          <p:cNvPr id="18435" name="Content Placeholder 2"/>
          <p:cNvSpPr>
            <a:spLocks noGrp="1"/>
          </p:cNvSpPr>
          <p:nvPr>
            <p:ph idx="1"/>
          </p:nvPr>
        </p:nvSpPr>
        <p:spPr/>
        <p:txBody>
          <a:bodyPr/>
          <a:lstStyle/>
          <a:p>
            <a:pPr eaLnBrk="1" hangingPunct="1"/>
            <a:r>
              <a:rPr lang="en-US" sz="1600" b="1" u="sng" dirty="0" smtClean="0"/>
              <a:t>Sponsored Projects</a:t>
            </a:r>
            <a:r>
              <a:rPr lang="en-US" sz="1600" b="1" dirty="0" smtClean="0"/>
              <a:t> </a:t>
            </a:r>
            <a:r>
              <a:rPr lang="en-US" sz="1600" dirty="0" smtClean="0"/>
              <a:t>involve a specific commitment of time and can be either: 1) externally funded activities in which a formal written agreement, such as a cooperative agreement, contract, or grant is entered into by ULM and by a sponsor for research, training, or other public service activities; or 2) internally funded for which the activities are separately budgeted and accounted for by ULM as a result of a formal application and approval process.</a:t>
            </a:r>
          </a:p>
          <a:p>
            <a:pPr eaLnBrk="1" hangingPunct="1"/>
            <a:endParaRPr lang="en-US" sz="1600" dirty="0" smtClean="0"/>
          </a:p>
          <a:p>
            <a:pPr eaLnBrk="1" hangingPunct="1"/>
            <a:r>
              <a:rPr lang="en-US" sz="1600" b="1" u="sng" dirty="0" smtClean="0"/>
              <a:t>Institutional Responsibilities</a:t>
            </a:r>
            <a:r>
              <a:rPr lang="en-US" sz="1600" b="1" dirty="0" smtClean="0"/>
              <a:t> </a:t>
            </a:r>
            <a:r>
              <a:rPr lang="en-US" sz="1600" dirty="0" smtClean="0"/>
              <a:t>those activities for which an individual is paid by ULM. Responsibilities can include administrative duties, instruction, research, and service.</a:t>
            </a:r>
          </a:p>
          <a:p>
            <a:pPr eaLnBrk="1" hangingPunct="1"/>
            <a:endParaRPr lang="en-US" sz="1600" dirty="0" smtClean="0"/>
          </a:p>
          <a:p>
            <a:pPr eaLnBrk="1" hangingPunct="1"/>
            <a:r>
              <a:rPr lang="en-US" sz="1600" b="1" u="sng" dirty="0" smtClean="0"/>
              <a:t>Effort</a:t>
            </a:r>
            <a:r>
              <a:rPr lang="en-US" sz="1600" dirty="0" smtClean="0"/>
              <a:t> is the amount of time spent on any activity expressed as a percentage of total institutional responsibilities for which an individual is compensated by ULM or sponsored program. Projected or committed effort and the employee’s actual effort must be commensurate with his/her responsibilities.</a:t>
            </a:r>
          </a:p>
          <a:p>
            <a:pPr eaLnBrk="1" hangingPunct="1"/>
            <a:endParaRPr lang="en-US" sz="1600" dirty="0" smtClean="0"/>
          </a:p>
          <a:p>
            <a:r>
              <a:rPr lang="en-US" sz="1600" b="1" u="sng" dirty="0"/>
              <a:t>Institutional Base Salary</a:t>
            </a:r>
            <a:r>
              <a:rPr lang="en-US" sz="1600" dirty="0"/>
              <a:t> is the total guaranteed annual compensation an individual receives from ULM whether the time is spent on research, service, or other activities.</a:t>
            </a:r>
          </a:p>
          <a:p>
            <a:pPr eaLnBrk="1" hangingPunct="1"/>
            <a:endParaRPr lang="en-US" sz="1600" dirty="0" smtClean="0"/>
          </a:p>
          <a:p>
            <a:pPr eaLnBrk="1" hangingPunct="1"/>
            <a:endParaRPr lang="en-US" sz="1600" dirty="0" smtClean="0"/>
          </a:p>
        </p:txBody>
      </p:sp>
      <p:sp>
        <p:nvSpPr>
          <p:cNvPr id="18436" name="Slide Number Placeholder 3"/>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36880DCF-8C5A-427B-A7CD-BB3415F47B5F}"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93324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655638"/>
          </a:xfrm>
        </p:spPr>
        <p:txBody>
          <a:bodyPr/>
          <a:lstStyle/>
          <a:p>
            <a:pPr eaLnBrk="1" fontAlgn="auto" hangingPunct="1">
              <a:spcAft>
                <a:spcPts val="0"/>
              </a:spcAft>
              <a:defRPr/>
            </a:pPr>
            <a:r>
              <a:rPr lang="en-US" dirty="0"/>
              <a:t>Helpful Terms Related to </a:t>
            </a:r>
            <a:r>
              <a:rPr lang="en-US" dirty="0" smtClean="0"/>
              <a:t/>
            </a:r>
            <a:br>
              <a:rPr lang="en-US" dirty="0" smtClean="0"/>
            </a:br>
            <a:r>
              <a:rPr lang="en-US" dirty="0" smtClean="0"/>
              <a:t>Time </a:t>
            </a:r>
            <a:r>
              <a:rPr lang="en-US" dirty="0"/>
              <a:t>and </a:t>
            </a:r>
            <a:r>
              <a:rPr lang="en-US" dirty="0" smtClean="0"/>
              <a:t>Effort </a:t>
            </a:r>
            <a:r>
              <a:rPr lang="en-US" sz="2400" dirty="0" smtClean="0"/>
              <a:t>continued…</a:t>
            </a:r>
            <a:r>
              <a:rPr lang="en-US" dirty="0"/>
              <a:t/>
            </a:r>
            <a:br>
              <a:rPr lang="en-US" dirty="0"/>
            </a:br>
            <a:endParaRPr lang="en-US" dirty="0"/>
          </a:p>
        </p:txBody>
      </p:sp>
      <p:sp>
        <p:nvSpPr>
          <p:cNvPr id="20483" name="Content Placeholder 2"/>
          <p:cNvSpPr>
            <a:spLocks noGrp="1"/>
          </p:cNvSpPr>
          <p:nvPr>
            <p:ph idx="1"/>
          </p:nvPr>
        </p:nvSpPr>
        <p:spPr/>
        <p:txBody>
          <a:bodyPr/>
          <a:lstStyle/>
          <a:p>
            <a:pPr eaLnBrk="1" hangingPunct="1"/>
            <a:r>
              <a:rPr lang="en-US" sz="1600" b="1" u="sng" dirty="0" smtClean="0"/>
              <a:t>Salary Recovery from Sponsored Program; also referred to as Buy-Out</a:t>
            </a:r>
            <a:r>
              <a:rPr lang="en-US" sz="1600" dirty="0" smtClean="0"/>
              <a:t> is faculty/staff salary payment to the university through extramural funding (from awards made to the university by a sponsored program - agencies and third parties - for research, instruction, or public service projects) in order to partially release the employee from university responsibilities (research, teaching, service, or administrative duties) so that the employee member can spend this portion of their time and effort on the awarded research/project. </a:t>
            </a:r>
          </a:p>
          <a:p>
            <a:pPr eaLnBrk="1" hangingPunct="1"/>
            <a:endParaRPr lang="en-US" sz="1600" dirty="0" smtClean="0"/>
          </a:p>
          <a:p>
            <a:pPr eaLnBrk="1" hangingPunct="1"/>
            <a:r>
              <a:rPr lang="en-US" sz="1600" b="1" u="sng" dirty="0" smtClean="0"/>
              <a:t>Appointment Period</a:t>
            </a:r>
            <a:r>
              <a:rPr lang="en-US" sz="1600" dirty="0" smtClean="0"/>
              <a:t> is listed on Appointment Letter at the time of hiring ULM faculty and staff on an annual basis.  The university operates on a modified semester system with two semesters during the academic year, three summer terms, and winter session. ULM employees are employed for selected semesters, Fall/Spring for 9-month faculty or by 10-month, 12-month and other time periods.</a:t>
            </a:r>
          </a:p>
        </p:txBody>
      </p:sp>
      <p:sp>
        <p:nvSpPr>
          <p:cNvPr id="20484" name="Slide Number Placeholder 4"/>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1983AD41-72EE-44E5-AFAE-8CC39AE221D7}"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90097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 to Consider When Effort Planning:</a:t>
            </a:r>
          </a:p>
        </p:txBody>
      </p:sp>
      <p:sp>
        <p:nvSpPr>
          <p:cNvPr id="29699" name="Content Placeholder 2"/>
          <p:cNvSpPr>
            <a:spLocks noGrp="1"/>
          </p:cNvSpPr>
          <p:nvPr>
            <p:ph idx="1"/>
          </p:nvPr>
        </p:nvSpPr>
        <p:spPr>
          <a:xfrm>
            <a:off x="457200" y="1524000"/>
            <a:ext cx="7620000" cy="4800600"/>
          </a:xfrm>
        </p:spPr>
        <p:txBody>
          <a:bodyPr>
            <a:normAutofit lnSpcReduction="10000"/>
          </a:bodyPr>
          <a:lstStyle/>
          <a:p>
            <a:pPr eaLnBrk="1" hangingPunct="1"/>
            <a:r>
              <a:rPr lang="en-US" sz="1500" dirty="0" smtClean="0"/>
              <a:t>ULM requires that an individual’s total institutional responsibilities not exceed 100% within their appointment period (9-months, 10-months, academic year, etc.) and are consistent with his/her other duties (instruction, service, research and possibly administration). </a:t>
            </a:r>
          </a:p>
          <a:p>
            <a:pPr lvl="1" eaLnBrk="1" hangingPunct="1"/>
            <a:r>
              <a:rPr lang="en-US" sz="1500" dirty="0" smtClean="0"/>
              <a:t>It is important to understand that effort is not calculated on a 40-hour workweek or any other standard workweek, but as a percent of a portion of set ULM responsibilities.  </a:t>
            </a:r>
          </a:p>
          <a:p>
            <a:pPr lvl="1" eaLnBrk="1" hangingPunct="1"/>
            <a:r>
              <a:rPr lang="en-US" sz="1500" dirty="0" smtClean="0"/>
              <a:t>It is most common for tenure and tenure-track 9-month faculty to have a workload percent of 60% instruction, 30% research and 10% services.  It is common for tenure and tenure-track 12-month College of Pharmacy faculty to have a workload percent of 45% instruction, 45% research, and 10% service.  And it is common for department heads/chairs or deans to have a lesser percent of instruction and a designated percent of effort for administration.  Therefore, tenure and tenure-track faculty tend to complete their sponsored program work as part of their research time.  Those that need additional time to work on their sponsored project tend to have paid course-buy outs or conduct their sponsored project work outside of their appointed period. </a:t>
            </a:r>
          </a:p>
          <a:p>
            <a:pPr eaLnBrk="1" hangingPunct="1"/>
            <a:endParaRPr lang="en-US" sz="1500" dirty="0" smtClean="0"/>
          </a:p>
          <a:p>
            <a:pPr eaLnBrk="1" hangingPunct="1"/>
            <a:r>
              <a:rPr lang="en-US" sz="1500" dirty="0" smtClean="0"/>
              <a:t>ULM allows employees to take on additional responsibilities outside of their appointed period (</a:t>
            </a:r>
            <a:r>
              <a:rPr lang="en-US" sz="1500" dirty="0" err="1" smtClean="0"/>
              <a:t>Maymester</a:t>
            </a:r>
            <a:r>
              <a:rPr lang="en-US" sz="1500" dirty="0" smtClean="0"/>
              <a:t>, Summer I, Summer II, </a:t>
            </a:r>
            <a:r>
              <a:rPr lang="en-US" sz="1500" dirty="0" err="1" smtClean="0"/>
              <a:t>Wintersession</a:t>
            </a:r>
            <a:r>
              <a:rPr lang="en-US" sz="1500" dirty="0" smtClean="0"/>
              <a:t>, after work hours, etc.).  All responsibilities, whether they are teaching overloads or sponsored programs, outside of the appointed period cannot exceed 30% above the employee’s institutional base salary.</a:t>
            </a:r>
          </a:p>
          <a:p>
            <a:pPr lvl="1" eaLnBrk="1" hangingPunct="1"/>
            <a:r>
              <a:rPr lang="en-US" sz="1500" dirty="0" smtClean="0"/>
              <a:t>Also refer to student and Graduate Assistant policies on workload.   </a:t>
            </a:r>
          </a:p>
        </p:txBody>
      </p:sp>
      <p:sp>
        <p:nvSpPr>
          <p:cNvPr id="27652" name="Slide Number Placeholder 4"/>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FEE11136-4FDD-4C91-BBEE-DAD3066A5DD5}"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48024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 to Consider When Effort Planning</a:t>
            </a:r>
            <a:r>
              <a:rPr lang="en-US" dirty="0" smtClean="0"/>
              <a:t>: </a:t>
            </a:r>
            <a:r>
              <a:rPr lang="en-US" sz="2400" dirty="0" smtClean="0"/>
              <a:t>continued…</a:t>
            </a:r>
            <a:endParaRPr lang="en-US" sz="2400" dirty="0"/>
          </a:p>
        </p:txBody>
      </p:sp>
      <p:sp>
        <p:nvSpPr>
          <p:cNvPr id="30723" name="Content Placeholder 2"/>
          <p:cNvSpPr>
            <a:spLocks noGrp="1"/>
          </p:cNvSpPr>
          <p:nvPr>
            <p:ph idx="1"/>
          </p:nvPr>
        </p:nvSpPr>
        <p:spPr/>
        <p:txBody>
          <a:bodyPr/>
          <a:lstStyle/>
          <a:p>
            <a:pPr eaLnBrk="1" hangingPunct="1"/>
            <a:r>
              <a:rPr lang="en-US" sz="1600" smtClean="0"/>
              <a:t>ULM policy on minimum effort allows ULM employees to claim 1% committed effort for the sponsored program s/he is involved in. Exceptions to the minimum level of effort are for equipment and instrumentation grants, doctoral dissertation grants, and augmentation grants. The minimum effort and the employee’s actual effort must be commensurate with his/her responsibilities.</a:t>
            </a:r>
          </a:p>
          <a:p>
            <a:pPr eaLnBrk="1" hangingPunct="1"/>
            <a:endParaRPr lang="en-US" sz="1600" smtClean="0"/>
          </a:p>
          <a:p>
            <a:pPr eaLnBrk="1" hangingPunct="1"/>
            <a:r>
              <a:rPr lang="en-US" sz="1600" smtClean="0"/>
              <a:t>Department Heads/Chairs and Deans are limited to a maximum of 50% effort on sponsored projects during their appointment period. Faculty members, Deans, and Department Heads/Chairs may commit more effort when approved on a case-by-case basis by Academic Affairs.  </a:t>
            </a:r>
          </a:p>
          <a:p>
            <a:pPr eaLnBrk="1" hangingPunct="1"/>
            <a:endParaRPr lang="en-US" sz="1600" smtClean="0"/>
          </a:p>
          <a:p>
            <a:pPr eaLnBrk="1" hangingPunct="1"/>
            <a:r>
              <a:rPr lang="en-US" sz="1600" smtClean="0"/>
              <a:t>In the case of a training grant or other project which specifically restricts any salary charges, effort is recorded as voluntary uncommitted cost-sharing unless specifically required as a mandatory committed cost-sharing activity by the sponsor.</a:t>
            </a:r>
          </a:p>
        </p:txBody>
      </p:sp>
      <p:sp>
        <p:nvSpPr>
          <p:cNvPr id="28676" name="Slide Number Placeholder 3"/>
          <p:cNvSpPr>
            <a:spLocks noGrp="1"/>
          </p:cNvSpPr>
          <p:nvPr>
            <p:ph type="sldNum" sz="quarter" idx="12"/>
          </p:nvPr>
        </p:nvSpPr>
        <p:spPr bwMode="auto">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base">
              <a:spcBef>
                <a:spcPct val="0"/>
              </a:spcBef>
              <a:spcAft>
                <a:spcPct val="0"/>
              </a:spcAft>
              <a:defRPr/>
            </a:pPr>
            <a:fld id="{CC1488FA-AF55-41BD-8752-5FA5249609CE}"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56959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971800" cy="4800600"/>
          </a:xfrm>
        </p:spPr>
        <p:txBody>
          <a:bodyPr/>
          <a:lstStyle/>
          <a:p>
            <a:pPr marL="114300" indent="0">
              <a:buNone/>
            </a:pPr>
            <a:r>
              <a:rPr lang="en-US" dirty="0" smtClean="0"/>
              <a:t>Refer to the calculation formulas located in the instruction page of the ULM OSPR Official Budget Form.</a:t>
            </a:r>
          </a:p>
          <a:p>
            <a:pPr marL="114300" indent="0">
              <a:buNone/>
            </a:pPr>
            <a:endParaRPr lang="en-US" dirty="0" smtClean="0"/>
          </a:p>
          <a:p>
            <a:r>
              <a:rPr lang="en-US" dirty="0" smtClean="0"/>
              <a:t>Use the Effort Planning Chart to determine commitment level in hours/days/effort</a:t>
            </a:r>
          </a:p>
          <a:p>
            <a:endParaRPr lang="en-US" dirty="0"/>
          </a:p>
          <a:p>
            <a:endParaRPr lang="en-US" dirty="0" smtClean="0"/>
          </a:p>
          <a:p>
            <a:endParaRPr lang="en-US" dirty="0"/>
          </a:p>
          <a:p>
            <a:endParaRPr lang="en-US" dirty="0" smtClean="0"/>
          </a:p>
          <a:p>
            <a:endParaRPr lang="en-US" dirty="0"/>
          </a:p>
          <a:p>
            <a:endParaRPr lang="en-US" dirty="0"/>
          </a:p>
        </p:txBody>
      </p:sp>
      <p:sp>
        <p:nvSpPr>
          <p:cNvPr id="4"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a:t>What to Consider When Effort Planning</a:t>
            </a:r>
            <a:r>
              <a:rPr lang="en-US" dirty="0" smtClean="0"/>
              <a:t>: </a:t>
            </a:r>
            <a:r>
              <a:rPr lang="en-US" sz="2400" dirty="0" smtClean="0"/>
              <a:t>continued…</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523999"/>
            <a:ext cx="4488769" cy="5248275"/>
          </a:xfrm>
          <a:prstGeom prst="rect">
            <a:avLst/>
          </a:prstGeom>
        </p:spPr>
      </p:pic>
    </p:spTree>
    <p:extLst>
      <p:ext uri="{BB962C8B-B14F-4D97-AF65-F5344CB8AC3E}">
        <p14:creationId xmlns:p14="http://schemas.microsoft.com/office/powerpoint/2010/main" val="44615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066800"/>
            <a:ext cx="2971800" cy="381000"/>
          </a:xfrm>
        </p:spPr>
        <p:txBody>
          <a:bodyPr>
            <a:normAutofit fontScale="92500" lnSpcReduction="10000"/>
          </a:bodyPr>
          <a:lstStyle/>
          <a:p>
            <a:pPr marL="114300" indent="0">
              <a:buNone/>
            </a:pPr>
            <a:r>
              <a:rPr lang="en-US" dirty="0" smtClean="0"/>
              <a:t>Chart continued…</a:t>
            </a:r>
          </a:p>
          <a:p>
            <a:endParaRPr lang="en-US" dirty="0"/>
          </a:p>
          <a:p>
            <a:endParaRPr lang="en-US" dirty="0" smtClean="0"/>
          </a:p>
          <a:p>
            <a:endParaRPr lang="en-US" dirty="0"/>
          </a:p>
          <a:p>
            <a:endParaRPr lang="en-US" dirty="0" smtClean="0"/>
          </a:p>
          <a:p>
            <a:endParaRPr lang="en-US" dirty="0"/>
          </a:p>
          <a:p>
            <a:endParaRPr lang="en-US" dirty="0"/>
          </a:p>
        </p:txBody>
      </p:sp>
      <p:sp>
        <p:nvSpPr>
          <p:cNvPr id="4"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a:t>What to Consider When Effort Planning</a:t>
            </a:r>
            <a:r>
              <a:rPr lang="en-US" dirty="0" smtClean="0"/>
              <a:t>: </a:t>
            </a:r>
            <a:r>
              <a:rPr lang="en-US" sz="2400" dirty="0" smtClean="0"/>
              <a:t>continued…</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828800"/>
            <a:ext cx="4115650" cy="49529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529" y="1828800"/>
            <a:ext cx="4197096" cy="4996543"/>
          </a:xfrm>
          <a:prstGeom prst="rect">
            <a:avLst/>
          </a:prstGeom>
        </p:spPr>
      </p:pic>
    </p:spTree>
    <p:extLst>
      <p:ext uri="{BB962C8B-B14F-4D97-AF65-F5344CB8AC3E}">
        <p14:creationId xmlns:p14="http://schemas.microsoft.com/office/powerpoint/2010/main" val="277856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066800"/>
            <a:ext cx="2971800" cy="381000"/>
          </a:xfrm>
        </p:spPr>
        <p:txBody>
          <a:bodyPr>
            <a:normAutofit fontScale="92500" lnSpcReduction="10000"/>
          </a:bodyPr>
          <a:lstStyle/>
          <a:p>
            <a:pPr marL="114300" indent="0">
              <a:buNone/>
            </a:pPr>
            <a:r>
              <a:rPr lang="en-US" dirty="0" smtClean="0"/>
              <a:t>Chart continued…</a:t>
            </a:r>
          </a:p>
          <a:p>
            <a:endParaRPr lang="en-US" dirty="0"/>
          </a:p>
          <a:p>
            <a:endParaRPr lang="en-US" dirty="0" smtClean="0"/>
          </a:p>
          <a:p>
            <a:endParaRPr lang="en-US" dirty="0"/>
          </a:p>
          <a:p>
            <a:endParaRPr lang="en-US" dirty="0" smtClean="0"/>
          </a:p>
          <a:p>
            <a:endParaRPr lang="en-US" dirty="0"/>
          </a:p>
          <a:p>
            <a:endParaRPr lang="en-US" dirty="0"/>
          </a:p>
        </p:txBody>
      </p:sp>
      <p:sp>
        <p:nvSpPr>
          <p:cNvPr id="4"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a:t>What to Consider When Effort Planning</a:t>
            </a:r>
            <a:r>
              <a:rPr lang="en-US" dirty="0" smtClean="0"/>
              <a:t>: </a:t>
            </a:r>
            <a:r>
              <a:rPr lang="en-US" sz="2400" dirty="0" smtClean="0"/>
              <a:t>continued…</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17" y="1752600"/>
            <a:ext cx="4052455" cy="4114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752600"/>
            <a:ext cx="4075127" cy="2552809"/>
          </a:xfrm>
          <a:prstGeom prst="rect">
            <a:avLst/>
          </a:prstGeom>
        </p:spPr>
      </p:pic>
    </p:spTree>
    <p:extLst>
      <p:ext uri="{BB962C8B-B14F-4D97-AF65-F5344CB8AC3E}">
        <p14:creationId xmlns:p14="http://schemas.microsoft.com/office/powerpoint/2010/main" val="2616594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1217</TotalTime>
  <Words>1252</Words>
  <Application>Microsoft Office PowerPoint</Application>
  <PresentationFormat>On-screen Show (4:3)</PresentationFormat>
  <Paragraphs>87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ULM   What  to  Consider  When  Time and Effort  Planning  </vt:lpstr>
      <vt:lpstr>Time and Effort  Planning Overview</vt:lpstr>
      <vt:lpstr>Helpful Terms Related to  Time and Effort </vt:lpstr>
      <vt:lpstr>Helpful Terms Related to  Time and Effort continued… </vt:lpstr>
      <vt:lpstr>What to Consider When Effort Planning:</vt:lpstr>
      <vt:lpstr>What to Consider When Effort Planning: continued…</vt:lpstr>
      <vt:lpstr>What to Consider When Effort Planning: continued…</vt:lpstr>
      <vt:lpstr>What to Consider When Effort Planning: continued…</vt:lpstr>
      <vt:lpstr>What to Consider When Effort Planning: continued…</vt:lpstr>
      <vt:lpstr>What to Consider When Effort Planning: continued…</vt:lpstr>
      <vt:lpstr>About Match/Cost Sharing at ULM:</vt:lpstr>
      <vt:lpstr>About Match/Cost Sharing at ULM: continued…</vt:lpstr>
      <vt:lpstr>Questions?    Please contact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What  to  Consider  When  Effort  Planning  </dc:title>
  <dc:creator>OSPR Nisha</dc:creator>
  <cp:lastModifiedBy>OSPR Nisha</cp:lastModifiedBy>
  <cp:revision>9</cp:revision>
  <dcterms:created xsi:type="dcterms:W3CDTF">2013-07-18T20:46:42Z</dcterms:created>
  <dcterms:modified xsi:type="dcterms:W3CDTF">2013-07-22T22:20:53Z</dcterms:modified>
</cp:coreProperties>
</file>